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05" r:id="rId2"/>
    <p:sldId id="326" r:id="rId3"/>
    <p:sldId id="327" r:id="rId4"/>
    <p:sldId id="328" r:id="rId5"/>
    <p:sldId id="329" r:id="rId6"/>
    <p:sldId id="332" r:id="rId7"/>
    <p:sldId id="330" r:id="rId8"/>
    <p:sldId id="331" r:id="rId9"/>
    <p:sldId id="333" r:id="rId10"/>
    <p:sldId id="334" r:id="rId11"/>
    <p:sldId id="335" r:id="rId12"/>
    <p:sldId id="336" r:id="rId13"/>
    <p:sldId id="337" r:id="rId14"/>
    <p:sldId id="338" r:id="rId15"/>
    <p:sldId id="345" r:id="rId16"/>
    <p:sldId id="339" r:id="rId17"/>
    <p:sldId id="340" r:id="rId18"/>
    <p:sldId id="341" r:id="rId19"/>
    <p:sldId id="344" r:id="rId20"/>
    <p:sldId id="290" r:id="rId21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AC00"/>
    <a:srgbClr val="DC1A03"/>
    <a:srgbClr val="EEEEEE"/>
    <a:srgbClr val="EA5901"/>
    <a:srgbClr val="CD9A00"/>
    <a:srgbClr val="EFD511"/>
    <a:srgbClr val="E0E0E0"/>
    <a:srgbClr val="C2C2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68" autoAdjust="0"/>
    <p:restoredTop sz="92686" autoAdjust="0"/>
  </p:normalViewPr>
  <p:slideViewPr>
    <p:cSldViewPr>
      <p:cViewPr varScale="1">
        <p:scale>
          <a:sx n="104" d="100"/>
          <a:sy n="104" d="100"/>
        </p:scale>
        <p:origin x="-175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CF6A37-374B-4EBE-BDF5-390D54D46B02}" type="datetimeFigureOut">
              <a:rPr lang="pl-PL" smtClean="0"/>
              <a:t>2014-05-24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C7EDE2-38D0-477D-A13B-D18B92219F9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922619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7FF6C0D-8CE6-4045-BBE8-73F7D1B82572}" type="datetimeFigureOut">
              <a:rPr lang="pl-PL"/>
              <a:pPr>
                <a:defRPr/>
              </a:pPr>
              <a:t>2014-05-24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6BE9F86-6977-4D02-9A66-9F70C85D264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24639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606D5C-89A9-4509-956B-1C6E5274BE7C}" type="slidenum">
              <a:rPr lang="pl-PL" smtClean="0"/>
              <a:pPr>
                <a:defRPr/>
              </a:pPr>
              <a:t>1</a:t>
            </a:fld>
            <a:endParaRPr lang="pl-PL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l-PL" dirty="0" smtClean="0"/>
              <a:t>Podtytuł:</a:t>
            </a:r>
            <a:r>
              <a:rPr lang="pl-PL" baseline="0" dirty="0" smtClean="0"/>
              <a:t> W realizacji…</a:t>
            </a:r>
            <a:endParaRPr lang="pl-PL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A07596-C584-4A26-AD52-2CA71980A655}" type="slidenum">
              <a:rPr lang="pl-PL" smtClean="0"/>
              <a:pPr>
                <a:defRPr/>
              </a:pPr>
              <a:t>10</a:t>
            </a:fld>
            <a:endParaRPr lang="pl-PL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A07596-C584-4A26-AD52-2CA71980A655}" type="slidenum">
              <a:rPr lang="pl-PL" smtClean="0"/>
              <a:pPr>
                <a:defRPr/>
              </a:pPr>
              <a:t>11</a:t>
            </a:fld>
            <a:endParaRPr lang="pl-PL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l-PL" dirty="0" smtClean="0"/>
              <a:t>Podtytuł:</a:t>
            </a:r>
            <a:r>
              <a:rPr lang="pl-PL" baseline="0" dirty="0" smtClean="0"/>
              <a:t> W realizacji…</a:t>
            </a:r>
            <a:endParaRPr lang="pl-PL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A07596-C584-4A26-AD52-2CA71980A655}" type="slidenum">
              <a:rPr lang="pl-PL" smtClean="0"/>
              <a:pPr>
                <a:defRPr/>
              </a:pPr>
              <a:t>12</a:t>
            </a:fld>
            <a:endParaRPr lang="pl-PL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l-PL" dirty="0" smtClean="0"/>
              <a:t>Podtytuł:</a:t>
            </a:r>
            <a:r>
              <a:rPr lang="pl-PL" baseline="0" dirty="0" smtClean="0"/>
              <a:t> W realizacji…</a:t>
            </a:r>
            <a:endParaRPr lang="pl-PL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A07596-C584-4A26-AD52-2CA71980A655}" type="slidenum">
              <a:rPr lang="pl-PL" smtClean="0"/>
              <a:pPr>
                <a:defRPr/>
              </a:pPr>
              <a:t>13</a:t>
            </a:fld>
            <a:endParaRPr lang="pl-PL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l-PL" dirty="0" smtClean="0"/>
              <a:t>Podtytuł:</a:t>
            </a:r>
            <a:r>
              <a:rPr lang="pl-PL" baseline="0" dirty="0" smtClean="0"/>
              <a:t> W realizacji…</a:t>
            </a:r>
            <a:endParaRPr lang="pl-PL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A07596-C584-4A26-AD52-2CA71980A655}" type="slidenum">
              <a:rPr lang="pl-PL" smtClean="0"/>
              <a:pPr>
                <a:defRPr/>
              </a:pPr>
              <a:t>14</a:t>
            </a:fld>
            <a:endParaRPr lang="pl-PL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l-PL" dirty="0" smtClean="0"/>
              <a:t>Podtytuł:</a:t>
            </a:r>
            <a:r>
              <a:rPr lang="pl-PL" baseline="0" dirty="0" smtClean="0"/>
              <a:t> W realizacji…</a:t>
            </a:r>
            <a:endParaRPr lang="pl-PL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A07596-C584-4A26-AD52-2CA71980A655}" type="slidenum">
              <a:rPr lang="pl-PL" smtClean="0"/>
              <a:pPr>
                <a:defRPr/>
              </a:pPr>
              <a:t>15</a:t>
            </a:fld>
            <a:endParaRPr lang="pl-PL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l-PL" dirty="0" smtClean="0"/>
              <a:t>32A </a:t>
            </a:r>
            <a:r>
              <a:rPr lang="pl-PL" dirty="0" err="1" smtClean="0"/>
              <a:t>bend</a:t>
            </a:r>
            <a:r>
              <a:rPr lang="pl-PL" baseline="0" dirty="0" smtClean="0"/>
              <a:t> test</a:t>
            </a:r>
          </a:p>
          <a:p>
            <a:r>
              <a:rPr lang="pl-PL" baseline="0" dirty="0" smtClean="0"/>
              <a:t>Wywalić Al. – dopisać </a:t>
            </a:r>
            <a:r>
              <a:rPr lang="pl-PL" baseline="0" dirty="0" err="1" smtClean="0"/>
              <a:t>after</a:t>
            </a:r>
            <a:r>
              <a:rPr lang="pl-PL" baseline="0" dirty="0" smtClean="0"/>
              <a:t> </a:t>
            </a:r>
            <a:r>
              <a:rPr lang="pl-PL" baseline="0" dirty="0" err="1" smtClean="0"/>
              <a:t>cladding</a:t>
            </a:r>
            <a:r>
              <a:rPr lang="pl-PL" baseline="0" dirty="0" smtClean="0"/>
              <a:t>/HT</a:t>
            </a:r>
            <a:endParaRPr lang="pl-PL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A07596-C584-4A26-AD52-2CA71980A655}" type="slidenum">
              <a:rPr lang="pl-PL" smtClean="0"/>
              <a:pPr>
                <a:defRPr/>
              </a:pPr>
              <a:t>16</a:t>
            </a:fld>
            <a:endParaRPr lang="pl-PL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l-PL" dirty="0" smtClean="0"/>
              <a:t>Dopisać </a:t>
            </a:r>
            <a:r>
              <a:rPr lang="pl-PL" dirty="0" err="1" smtClean="0"/>
              <a:t>after</a:t>
            </a:r>
            <a:r>
              <a:rPr lang="pl-PL" dirty="0" smtClean="0"/>
              <a:t> </a:t>
            </a:r>
            <a:r>
              <a:rPr lang="pl-PL" dirty="0" err="1" smtClean="0"/>
              <a:t>cladding</a:t>
            </a:r>
            <a:r>
              <a:rPr lang="pl-PL" dirty="0" smtClean="0"/>
              <a:t>/HT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A07596-C584-4A26-AD52-2CA71980A655}" type="slidenum">
              <a:rPr lang="pl-PL" smtClean="0"/>
              <a:pPr>
                <a:defRPr/>
              </a:pPr>
              <a:t>17</a:t>
            </a:fld>
            <a:endParaRPr lang="pl-PL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l-PL" dirty="0" smtClean="0"/>
              <a:t>Podtytuł:</a:t>
            </a:r>
            <a:r>
              <a:rPr lang="pl-PL" baseline="0" dirty="0" smtClean="0"/>
              <a:t> W realizacji…</a:t>
            </a:r>
            <a:endParaRPr lang="pl-PL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A07596-C584-4A26-AD52-2CA71980A655}" type="slidenum">
              <a:rPr lang="pl-PL" smtClean="0"/>
              <a:pPr>
                <a:defRPr/>
              </a:pPr>
              <a:t>18</a:t>
            </a:fld>
            <a:endParaRPr lang="pl-PL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l-PL" dirty="0" smtClean="0"/>
              <a:t>Podtytuł:</a:t>
            </a:r>
            <a:r>
              <a:rPr lang="pl-PL" baseline="0" dirty="0" smtClean="0"/>
              <a:t> W realizacji…</a:t>
            </a:r>
            <a:endParaRPr lang="pl-PL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A07596-C584-4A26-AD52-2CA71980A655}" type="slidenum">
              <a:rPr lang="pl-PL" smtClean="0"/>
              <a:pPr>
                <a:defRPr/>
              </a:pPr>
              <a:t>19</a:t>
            </a:fld>
            <a:endParaRPr lang="pl-PL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l-PL" dirty="0" smtClean="0"/>
              <a:t>Podtytuł:</a:t>
            </a:r>
            <a:r>
              <a:rPr lang="pl-PL" baseline="0" dirty="0" smtClean="0"/>
              <a:t> W realizacji…</a:t>
            </a:r>
            <a:endParaRPr lang="pl-PL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A07596-C584-4A26-AD52-2CA71980A655}" type="slidenum">
              <a:rPr lang="pl-PL" smtClean="0"/>
              <a:pPr>
                <a:defRPr/>
              </a:pPr>
              <a:t>2</a:t>
            </a:fld>
            <a:endParaRPr lang="pl-PL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606D5C-89A9-4509-956B-1C6E5274BE7C}" type="slidenum">
              <a:rPr lang="pl-PL" smtClean="0"/>
              <a:pPr>
                <a:defRPr/>
              </a:pPr>
              <a:t>20</a:t>
            </a:fld>
            <a:endParaRPr lang="pl-PL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l-PL" dirty="0" smtClean="0"/>
              <a:t>Podtytuł:</a:t>
            </a:r>
            <a:r>
              <a:rPr lang="pl-PL" baseline="0" dirty="0" smtClean="0"/>
              <a:t> W realizacji…</a:t>
            </a:r>
            <a:endParaRPr lang="pl-PL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A07596-C584-4A26-AD52-2CA71980A655}" type="slidenum">
              <a:rPr lang="pl-PL" smtClean="0"/>
              <a:pPr>
                <a:defRPr/>
              </a:pPr>
              <a:t>3</a:t>
            </a:fld>
            <a:endParaRPr lang="pl-PL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l-PL" dirty="0" smtClean="0"/>
              <a:t>Podtytuł:</a:t>
            </a:r>
            <a:r>
              <a:rPr lang="pl-PL" baseline="0" dirty="0" smtClean="0"/>
              <a:t> W realizacji…</a:t>
            </a:r>
            <a:endParaRPr lang="pl-PL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A07596-C584-4A26-AD52-2CA71980A655}" type="slidenum">
              <a:rPr lang="pl-PL" smtClean="0"/>
              <a:pPr>
                <a:defRPr/>
              </a:pPr>
              <a:t>4</a:t>
            </a:fld>
            <a:endParaRPr lang="pl-PL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l-PL" dirty="0" smtClean="0"/>
              <a:t>Podtytuł:</a:t>
            </a:r>
            <a:r>
              <a:rPr lang="pl-PL" baseline="0" dirty="0" smtClean="0"/>
              <a:t> W realizacji…</a:t>
            </a:r>
            <a:endParaRPr lang="pl-PL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A07596-C584-4A26-AD52-2CA71980A655}" type="slidenum">
              <a:rPr lang="pl-PL" smtClean="0"/>
              <a:pPr>
                <a:defRPr/>
              </a:pPr>
              <a:t>5</a:t>
            </a:fld>
            <a:endParaRPr lang="pl-PL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l-PL" dirty="0" smtClean="0"/>
              <a:t>Podtytuł:</a:t>
            </a:r>
            <a:r>
              <a:rPr lang="pl-PL" baseline="0" dirty="0" smtClean="0"/>
              <a:t> W realizacji…</a:t>
            </a:r>
            <a:endParaRPr lang="pl-PL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A07596-C584-4A26-AD52-2CA71980A655}" type="slidenum">
              <a:rPr lang="pl-PL" smtClean="0"/>
              <a:pPr>
                <a:defRPr/>
              </a:pPr>
              <a:t>6</a:t>
            </a:fld>
            <a:endParaRPr lang="pl-PL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l-PL" dirty="0" smtClean="0"/>
              <a:t>Podtytuł:</a:t>
            </a:r>
            <a:r>
              <a:rPr lang="pl-PL" baseline="0" dirty="0" smtClean="0"/>
              <a:t> W realizacji…</a:t>
            </a:r>
            <a:endParaRPr lang="pl-PL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A07596-C584-4A26-AD52-2CA71980A655}" type="slidenum">
              <a:rPr lang="pl-PL" smtClean="0"/>
              <a:pPr>
                <a:defRPr/>
              </a:pPr>
              <a:t>7</a:t>
            </a:fld>
            <a:endParaRPr lang="pl-PL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l-PL" smtClean="0"/>
              <a:t>Czerwony bez OC</a:t>
            </a:r>
            <a:endParaRPr lang="pl-PL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A07596-C584-4A26-AD52-2CA71980A655}" type="slidenum">
              <a:rPr lang="pl-PL" smtClean="0"/>
              <a:pPr>
                <a:defRPr/>
              </a:pPr>
              <a:t>8</a:t>
            </a:fld>
            <a:endParaRPr lang="pl-PL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l-PL" dirty="0" smtClean="0"/>
              <a:t>Podtytuł:</a:t>
            </a:r>
            <a:r>
              <a:rPr lang="pl-PL" baseline="0" dirty="0" smtClean="0"/>
              <a:t> W realizacji…</a:t>
            </a:r>
            <a:endParaRPr lang="pl-PL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A07596-C584-4A26-AD52-2CA71980A655}" type="slidenum">
              <a:rPr lang="pl-PL" smtClean="0"/>
              <a:pPr>
                <a:defRPr/>
              </a:pPr>
              <a:t>9</a:t>
            </a:fld>
            <a:endParaRPr lang="pl-PL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A1742-1CF2-4300-9C1C-D8A201086AC2}" type="datetime1">
              <a:rPr lang="pl-PL" smtClean="0"/>
              <a:pPr>
                <a:defRPr/>
              </a:pPr>
              <a:t>2014-05-24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9E113-5343-4257-984F-A57FB53858D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>
    <p:fade/>
    <p:sndAc>
      <p:stSnd>
        <p:snd r:embed="rId1" name="arrow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73DDD-99E3-484E-9CB7-05FF8909EDF8}" type="datetime1">
              <a:rPr lang="pl-PL" smtClean="0"/>
              <a:pPr>
                <a:defRPr/>
              </a:pPr>
              <a:t>2014-05-24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2937A-4207-46AF-A3A7-21CF93A951E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>
    <p:fade/>
    <p:sndAc>
      <p:stSnd>
        <p:snd r:embed="rId1" name="arrow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4F66A-6A68-44C6-8219-9A31D333FBA4}" type="datetime1">
              <a:rPr lang="pl-PL" smtClean="0"/>
              <a:pPr>
                <a:defRPr/>
              </a:pPr>
              <a:t>2014-05-24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33A28-BE1E-4310-A957-18BA4655B35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>
    <p:fade/>
    <p:sndAc>
      <p:stSnd>
        <p:snd r:embed="rId1" name="arrow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1377A-8B06-4566-98B0-137F7B46FDF2}" type="datetime1">
              <a:rPr lang="pl-PL" smtClean="0"/>
              <a:pPr>
                <a:defRPr/>
              </a:pPr>
              <a:t>2014-05-24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F0F05-6013-4219-9591-129A3E4A3D2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>
    <p:fade/>
    <p:sndAc>
      <p:stSnd>
        <p:snd r:embed="rId1" name="arrow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D6F01-D74D-421D-A703-BC278063FFB7}" type="datetime1">
              <a:rPr lang="pl-PL" smtClean="0"/>
              <a:pPr>
                <a:defRPr/>
              </a:pPr>
              <a:t>2014-05-24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243E9-D0B6-44CA-B6DF-8EED86D7ACE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>
    <p:fade/>
    <p:sndAc>
      <p:stSnd>
        <p:snd r:embed="rId1" name="arrow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D5F43-EB3B-47E7-ABA8-92B1E5C76FCC}" type="datetime1">
              <a:rPr lang="pl-PL" smtClean="0"/>
              <a:pPr>
                <a:defRPr/>
              </a:pPr>
              <a:t>2014-05-24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98B3F-FB97-485F-A50A-39A18D10900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>
    <p:fade/>
    <p:sndAc>
      <p:stSnd>
        <p:snd r:embed="rId1" name="arrow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E1B54-2959-4652-80FA-E90D76A166D0}" type="datetime1">
              <a:rPr lang="pl-PL" smtClean="0"/>
              <a:pPr>
                <a:defRPr/>
              </a:pPr>
              <a:t>2014-05-24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24B85-1CFD-4318-9A7F-A515B909C42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>
    <p:fade/>
    <p:sndAc>
      <p:stSnd>
        <p:snd r:embed="rId1" name="arrow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05F30-710F-44CB-B58A-E13476E28932}" type="datetime1">
              <a:rPr lang="pl-PL" smtClean="0"/>
              <a:pPr>
                <a:defRPr/>
              </a:pPr>
              <a:t>2014-05-24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24ACC-61A1-4E55-8105-F0DE322816A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>
    <p:fade/>
    <p:sndAc>
      <p:stSnd>
        <p:snd r:embed="rId1" name="arrow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875E3-C64D-4DCC-9E99-121BDC934524}" type="datetime1">
              <a:rPr lang="pl-PL" smtClean="0"/>
              <a:pPr>
                <a:defRPr/>
              </a:pPr>
              <a:t>2014-05-24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CD14D-F452-4C0F-9FC2-EDEFE6AA9E0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>
    <p:fade/>
    <p:sndAc>
      <p:stSnd>
        <p:snd r:embed="rId1" name="arrow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17A08-8B8E-4021-BA17-2286BE847DB7}" type="datetime1">
              <a:rPr lang="pl-PL" smtClean="0"/>
              <a:pPr>
                <a:defRPr/>
              </a:pPr>
              <a:t>2014-05-24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035EA-9075-417A-9872-FD460101BEB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>
    <p:fade/>
    <p:sndAc>
      <p:stSnd>
        <p:snd r:embed="rId1" name="arrow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9FE36-E12B-4C9A-8867-8322618F13E9}" type="datetime1">
              <a:rPr lang="pl-PL" smtClean="0"/>
              <a:pPr>
                <a:defRPr/>
              </a:pPr>
              <a:t>2014-05-24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F9C2B-E8CB-4434-8A88-ED1AE799DD5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>
    <p:fade/>
    <p:sndAc>
      <p:stSnd>
        <p:snd r:embed="rId1" name="arrow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609E4A1-0E8C-478F-ADCD-9ED3358A6479}" type="datetime1">
              <a:rPr lang="pl-PL" smtClean="0"/>
              <a:pPr>
                <a:defRPr/>
              </a:pPr>
              <a:t>2014-05-24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A592C27-2366-4ED8-90A9-A39679315B0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  <p:sndAc>
      <p:stSnd>
        <p:snd r:embed="rId13" name="arrow.wav"/>
      </p:stSnd>
    </p:sndAc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4.jpe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7.png"/><Relationship Id="rId3" Type="http://schemas.openxmlformats.org/officeDocument/2006/relationships/image" Target="../media/image4.jpeg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5.png"/><Relationship Id="rId5" Type="http://schemas.openxmlformats.org/officeDocument/2006/relationships/image" Target="../media/image6.png"/><Relationship Id="rId10" Type="http://schemas.openxmlformats.org/officeDocument/2006/relationships/image" Target="../media/image24.png"/><Relationship Id="rId4" Type="http://schemas.openxmlformats.org/officeDocument/2006/relationships/image" Target="../media/image5.png"/><Relationship Id="rId9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331640" y="5013176"/>
            <a:ext cx="63367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i="1" dirty="0">
                <a:solidFill>
                  <a:srgbClr val="E2AC00"/>
                </a:solidFill>
              </a:rPr>
              <a:t>Aleksander Gałka</a:t>
            </a:r>
            <a:r>
              <a:rPr lang="pl-PL" sz="1400" i="1" baseline="30000" dirty="0" smtClean="0">
                <a:solidFill>
                  <a:srgbClr val="E2AC00"/>
                </a:solidFill>
              </a:rPr>
              <a:t>1</a:t>
            </a:r>
            <a:r>
              <a:rPr lang="pl-PL" sz="1400" i="1" dirty="0" smtClean="0">
                <a:solidFill>
                  <a:srgbClr val="E2AC00"/>
                </a:solidFill>
              </a:rPr>
              <a:t>, Krzysztof </a:t>
            </a:r>
            <a:r>
              <a:rPr lang="pl-PL" sz="1400" i="1" dirty="0">
                <a:solidFill>
                  <a:srgbClr val="E2AC00"/>
                </a:solidFill>
              </a:rPr>
              <a:t>Gałka</a:t>
            </a:r>
            <a:r>
              <a:rPr lang="pl-PL" sz="1400" i="1" baseline="30000" dirty="0">
                <a:solidFill>
                  <a:srgbClr val="E2AC00"/>
                </a:solidFill>
              </a:rPr>
              <a:t>1</a:t>
            </a:r>
            <a:r>
              <a:rPr lang="pl-PL" sz="1400" i="1" dirty="0">
                <a:solidFill>
                  <a:srgbClr val="E2AC00"/>
                </a:solidFill>
              </a:rPr>
              <a:t>, Fabian Żok</a:t>
            </a:r>
            <a:r>
              <a:rPr lang="pl-PL" sz="1400" i="1" baseline="30000" dirty="0">
                <a:solidFill>
                  <a:srgbClr val="E2AC00"/>
                </a:solidFill>
              </a:rPr>
              <a:t>1</a:t>
            </a:r>
            <a:r>
              <a:rPr lang="pl-PL" sz="1400" i="1" dirty="0">
                <a:solidFill>
                  <a:srgbClr val="E2AC00"/>
                </a:solidFill>
              </a:rPr>
              <a:t>, Piotr Bazarnik</a:t>
            </a:r>
            <a:r>
              <a:rPr lang="pl-PL" sz="1400" i="1" baseline="30000" dirty="0">
                <a:solidFill>
                  <a:srgbClr val="E2AC00"/>
                </a:solidFill>
              </a:rPr>
              <a:t>2</a:t>
            </a:r>
            <a:endParaRPr lang="pl-PL" sz="1400" dirty="0">
              <a:solidFill>
                <a:srgbClr val="E2AC00"/>
              </a:solidFill>
            </a:endParaRPr>
          </a:p>
          <a:p>
            <a:r>
              <a:rPr lang="pl-PL" sz="1400" i="1" dirty="0">
                <a:solidFill>
                  <a:srgbClr val="E2AC00"/>
                </a:solidFill>
              </a:rPr>
              <a:t> </a:t>
            </a:r>
            <a:endParaRPr lang="pl-PL" sz="1400" dirty="0">
              <a:solidFill>
                <a:srgbClr val="E2AC00"/>
              </a:solidFill>
            </a:endParaRPr>
          </a:p>
          <a:p>
            <a:r>
              <a:rPr lang="pl-PL" sz="1400" i="1" baseline="30000" dirty="0">
                <a:solidFill>
                  <a:srgbClr val="E2AC00"/>
                </a:solidFill>
              </a:rPr>
              <a:t>1 </a:t>
            </a:r>
            <a:r>
              <a:rPr lang="pl-PL" sz="1400" i="1" dirty="0">
                <a:solidFill>
                  <a:srgbClr val="E2AC00"/>
                </a:solidFill>
              </a:rPr>
              <a:t>Zakład Technologii Wysokoenergetycznych „</a:t>
            </a:r>
            <a:r>
              <a:rPr lang="pl-PL" sz="1400" i="1" dirty="0" err="1" smtClean="0">
                <a:solidFill>
                  <a:srgbClr val="E2AC00"/>
                </a:solidFill>
              </a:rPr>
              <a:t>Explomet</a:t>
            </a:r>
            <a:r>
              <a:rPr lang="pl-PL" sz="1400" i="1" dirty="0" smtClean="0">
                <a:solidFill>
                  <a:srgbClr val="E2AC00"/>
                </a:solidFill>
              </a:rPr>
              <a:t>”</a:t>
            </a:r>
          </a:p>
          <a:p>
            <a:r>
              <a:rPr lang="pl-PL" sz="1400" i="1" baseline="30000" dirty="0" smtClean="0">
                <a:solidFill>
                  <a:srgbClr val="E2AC00"/>
                </a:solidFill>
              </a:rPr>
              <a:t>2</a:t>
            </a:r>
            <a:r>
              <a:rPr lang="pl-PL" sz="1400" i="1" dirty="0" smtClean="0">
                <a:solidFill>
                  <a:srgbClr val="E2AC00"/>
                </a:solidFill>
              </a:rPr>
              <a:t>Politechnika Warszawska</a:t>
            </a:r>
            <a:endParaRPr lang="pl-PL" sz="1400" dirty="0">
              <a:solidFill>
                <a:srgbClr val="E2AC0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58" y="116632"/>
            <a:ext cx="3618517" cy="1320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731045" y="2636912"/>
            <a:ext cx="78123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i="1" dirty="0">
                <a:solidFill>
                  <a:schemeClr val="bg2"/>
                </a:solidFill>
              </a:rPr>
              <a:t>Selected aspects of manufacturing and testing of multilayer Al-Ti materials with enhanced ballistic resistance for </a:t>
            </a:r>
            <a:r>
              <a:rPr lang="en-US" sz="3000" b="1" i="1" dirty="0" err="1">
                <a:solidFill>
                  <a:schemeClr val="bg2"/>
                </a:solidFill>
              </a:rPr>
              <a:t>areonautic</a:t>
            </a:r>
            <a:r>
              <a:rPr lang="en-US" sz="3000" b="1" i="1" dirty="0">
                <a:solidFill>
                  <a:schemeClr val="bg2"/>
                </a:solidFill>
              </a:rPr>
              <a:t> and space constructions</a:t>
            </a:r>
          </a:p>
        </p:txBody>
      </p:sp>
      <p:pic>
        <p:nvPicPr>
          <p:cNvPr id="1026" name="Picture 2" descr="Z:\Dzial RnD\prezentacje\EPNM 2014 - Kraków\ncbir_logo_en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1985"/>
            <a:ext cx="2437979" cy="6626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24950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pole tekstowe 6"/>
          <p:cNvSpPr txBox="1">
            <a:spLocks noChangeArrowheads="1"/>
          </p:cNvSpPr>
          <p:nvPr/>
        </p:nvSpPr>
        <p:spPr bwMode="auto">
          <a:xfrm>
            <a:off x="637752" y="1412776"/>
            <a:ext cx="674428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3600" dirty="0" err="1" smtClean="0">
                <a:solidFill>
                  <a:srgbClr val="DC1A03"/>
                </a:solidFill>
                <a:latin typeface="Trebuchet MS" pitchFamily="34" charset="0"/>
              </a:rPr>
              <a:t>Microstructural</a:t>
            </a:r>
            <a:r>
              <a:rPr lang="pl-PL" sz="3600" dirty="0" smtClean="0">
                <a:solidFill>
                  <a:srgbClr val="DC1A03"/>
                </a:solidFill>
                <a:latin typeface="Trebuchet MS" pitchFamily="34" charset="0"/>
              </a:rPr>
              <a:t> </a:t>
            </a:r>
            <a:r>
              <a:rPr lang="pl-PL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Test </a:t>
            </a:r>
            <a:r>
              <a:rPr lang="pl-PL" sz="3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Assessment</a:t>
            </a:r>
            <a:endParaRPr lang="pl-PL" sz="3600" dirty="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15" name="Symbol zastępczy numeru slajdu 10"/>
          <p:cNvSpPr>
            <a:spLocks noGrp="1"/>
          </p:cNvSpPr>
          <p:nvPr>
            <p:ph type="sldNum" sz="quarter" idx="12"/>
          </p:nvPr>
        </p:nvSpPr>
        <p:spPr bwMode="auto">
          <a:xfrm>
            <a:off x="8532813" y="6448425"/>
            <a:ext cx="503237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500" dirty="0" smtClean="0">
                <a:solidFill>
                  <a:schemeClr val="bg1">
                    <a:lumMod val="65000"/>
                  </a:schemeClr>
                </a:solidFill>
                <a:latin typeface="Trebuchet MS" pitchFamily="34" charset="0"/>
              </a:rPr>
              <a:t>.09</a:t>
            </a:r>
          </a:p>
        </p:txBody>
      </p:sp>
      <p:pic>
        <p:nvPicPr>
          <p:cNvPr id="5124" name="Obraz 10" descr="logo_explome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188640"/>
            <a:ext cx="16954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rostokąt 2"/>
          <p:cNvSpPr/>
          <p:nvPr/>
        </p:nvSpPr>
        <p:spPr>
          <a:xfrm>
            <a:off x="755576" y="6525344"/>
            <a:ext cx="55446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>
                <a:solidFill>
                  <a:schemeClr val="bg1"/>
                </a:solidFill>
              </a:rPr>
              <a:t>Umowa nr PBS2/A5/35/2013 z dn.24.10.2013, realizacja zadania nr 4</a:t>
            </a:r>
          </a:p>
        </p:txBody>
      </p:sp>
      <p:sp>
        <p:nvSpPr>
          <p:cNvPr id="10" name="Prostokąt 9"/>
          <p:cNvSpPr/>
          <p:nvPr/>
        </p:nvSpPr>
        <p:spPr>
          <a:xfrm>
            <a:off x="1216819" y="2203123"/>
            <a:ext cx="62457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err="1" smtClean="0">
                <a:solidFill>
                  <a:srgbClr val="CD9A00"/>
                </a:solidFill>
                <a:latin typeface="Trebuchet MS" pitchFamily="34" charset="0"/>
              </a:rPr>
              <a:t>Sample</a:t>
            </a:r>
            <a:r>
              <a:rPr lang="pl-PL" dirty="0" smtClean="0">
                <a:solidFill>
                  <a:srgbClr val="CD9A00"/>
                </a:solidFill>
                <a:latin typeface="Trebuchet MS" pitchFamily="34" charset="0"/>
              </a:rPr>
              <a:t> </a:t>
            </a:r>
            <a:r>
              <a:rPr lang="pl-PL" dirty="0" err="1" smtClean="0">
                <a:solidFill>
                  <a:srgbClr val="CD9A00"/>
                </a:solidFill>
                <a:latin typeface="Trebuchet MS" pitchFamily="34" charset="0"/>
              </a:rPr>
              <a:t>plate</a:t>
            </a:r>
            <a:r>
              <a:rPr lang="pl-PL" dirty="0" smtClean="0">
                <a:solidFill>
                  <a:srgbClr val="CD9A00"/>
                </a:solidFill>
                <a:latin typeface="Trebuchet MS" pitchFamily="34" charset="0"/>
              </a:rPr>
              <a:t> 32A with Al1050 </a:t>
            </a:r>
            <a:r>
              <a:rPr lang="pl-PL" dirty="0" err="1" smtClean="0">
                <a:solidFill>
                  <a:srgbClr val="CD9A00"/>
                </a:solidFill>
                <a:latin typeface="Trebuchet MS" pitchFamily="34" charset="0"/>
              </a:rPr>
              <a:t>interlayer</a:t>
            </a:r>
            <a:r>
              <a:rPr lang="pl-PL" dirty="0" smtClean="0">
                <a:solidFill>
                  <a:srgbClr val="CD9A00"/>
                </a:solidFill>
                <a:latin typeface="Trebuchet MS" pitchFamily="34" charset="0"/>
              </a:rPr>
              <a:t> – SEM (BSE) image</a:t>
            </a:r>
            <a:endParaRPr lang="pl-PL" dirty="0">
              <a:solidFill>
                <a:srgbClr val="CD9A00"/>
              </a:solidFill>
              <a:latin typeface="Trebuchet MS" pitchFamily="34" charset="0"/>
            </a:endParaRPr>
          </a:p>
        </p:txBody>
      </p:sp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716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721835"/>
            <a:ext cx="4406804" cy="329945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7625" y="4629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Pole tekstowe 2"/>
          <p:cNvSpPr txBox="1">
            <a:spLocks noChangeArrowheads="1"/>
          </p:cNvSpPr>
          <p:nvPr/>
        </p:nvSpPr>
        <p:spPr bwMode="auto">
          <a:xfrm>
            <a:off x="2858124" y="3501008"/>
            <a:ext cx="598488" cy="4222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l-PL" altLang="pl-PL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Al1050</a:t>
            </a:r>
            <a:endParaRPr kumimoji="0" lang="pl-PL" alt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Pole tekstowe 2"/>
          <p:cNvSpPr txBox="1">
            <a:spLocks noChangeArrowheads="1"/>
          </p:cNvSpPr>
          <p:nvPr/>
        </p:nvSpPr>
        <p:spPr bwMode="auto">
          <a:xfrm>
            <a:off x="4647112" y="3501007"/>
            <a:ext cx="598487" cy="4222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l-PL" altLang="pl-PL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Ti Gr5</a:t>
            </a:r>
            <a:endParaRPr kumimoji="0" lang="pl-PL" alt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Pole tekstowe 2"/>
          <p:cNvSpPr txBox="1">
            <a:spLocks noChangeArrowheads="1"/>
          </p:cNvSpPr>
          <p:nvPr/>
        </p:nvSpPr>
        <p:spPr bwMode="auto">
          <a:xfrm>
            <a:off x="4270874" y="4821807"/>
            <a:ext cx="1038225" cy="4381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l-PL" altLang="pl-PL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Intermetallic layer</a:t>
            </a:r>
            <a:endParaRPr kumimoji="0" lang="pl-PL" alt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3761287" y="4955157"/>
            <a:ext cx="414337" cy="104775"/>
          </a:xfrm>
          <a:prstGeom prst="leftArrow">
            <a:avLst>
              <a:gd name="adj1" fmla="val 50000"/>
              <a:gd name="adj2" fmla="val 98864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0" name="Prostokąt 19"/>
          <p:cNvSpPr/>
          <p:nvPr/>
        </p:nvSpPr>
        <p:spPr>
          <a:xfrm>
            <a:off x="3131840" y="735087"/>
            <a:ext cx="4608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  <a:t>New </a:t>
            </a:r>
            <a:r>
              <a:rPr lang="pl-PL" sz="1200" dirty="0" err="1" smtClean="0">
                <a:solidFill>
                  <a:schemeClr val="bg1">
                    <a:lumMod val="50000"/>
                  </a:schemeClr>
                </a:solidFill>
              </a:rPr>
              <a:t>advanced</a:t>
            </a: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l-PL" sz="1200" dirty="0" err="1" smtClean="0">
                <a:solidFill>
                  <a:schemeClr val="bg1">
                    <a:lumMod val="50000"/>
                  </a:schemeClr>
                </a:solidFill>
              </a:rPr>
              <a:t>layer</a:t>
            </a: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  <a:t> Al-Ti materials with </a:t>
            </a:r>
            <a:r>
              <a:rPr lang="pl-PL" sz="1200" dirty="0" err="1" smtClean="0">
                <a:solidFill>
                  <a:schemeClr val="bg1">
                    <a:lumMod val="50000"/>
                  </a:schemeClr>
                </a:solidFill>
              </a:rPr>
              <a:t>enhanced</a:t>
            </a: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l-PL" sz="1200" dirty="0" err="1" smtClean="0">
                <a:solidFill>
                  <a:schemeClr val="bg1">
                    <a:lumMod val="50000"/>
                  </a:schemeClr>
                </a:solidFill>
              </a:rPr>
              <a:t>ballistic</a:t>
            </a: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l-PL" sz="1200" dirty="0" err="1" smtClean="0">
                <a:solidFill>
                  <a:schemeClr val="bg1">
                    <a:lumMod val="50000"/>
                  </a:schemeClr>
                </a:solidFill>
              </a:rPr>
              <a:t>resistance</a:t>
            </a: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  <a:t> for </a:t>
            </a:r>
            <a:r>
              <a:rPr lang="pl-PL" sz="1200" dirty="0" err="1" smtClean="0">
                <a:solidFill>
                  <a:schemeClr val="bg1">
                    <a:lumMod val="50000"/>
                  </a:schemeClr>
                </a:solidFill>
              </a:rPr>
              <a:t>aeronautic</a:t>
            </a: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  <a:t> and </a:t>
            </a:r>
            <a:r>
              <a:rPr lang="pl-PL" sz="1200" dirty="0" err="1" smtClean="0">
                <a:solidFill>
                  <a:schemeClr val="bg1">
                    <a:lumMod val="50000"/>
                  </a:schemeClr>
                </a:solidFill>
              </a:rPr>
              <a:t>space</a:t>
            </a: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l-PL" sz="1200" dirty="0" err="1" smtClean="0">
                <a:solidFill>
                  <a:schemeClr val="bg1">
                    <a:lumMod val="50000"/>
                  </a:schemeClr>
                </a:solidFill>
              </a:rPr>
              <a:t>constructions</a:t>
            </a:r>
            <a:endParaRPr lang="pl-PL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1" name="Picture 2" descr="Z:\Dzial RnD\prezentacje\EPNM 2014 - Kraków\ncbir_logo_e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29" y="764704"/>
            <a:ext cx="2437979" cy="662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85075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10" grpId="0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pole tekstowe 6"/>
          <p:cNvSpPr txBox="1">
            <a:spLocks noChangeArrowheads="1"/>
          </p:cNvSpPr>
          <p:nvPr/>
        </p:nvSpPr>
        <p:spPr bwMode="auto">
          <a:xfrm>
            <a:off x="637752" y="1412776"/>
            <a:ext cx="674428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3600" dirty="0" err="1" smtClean="0">
                <a:solidFill>
                  <a:srgbClr val="DC1A03"/>
                </a:solidFill>
                <a:latin typeface="Trebuchet MS" pitchFamily="34" charset="0"/>
              </a:rPr>
              <a:t>Microstructural</a:t>
            </a:r>
            <a:r>
              <a:rPr lang="pl-PL" sz="3600" dirty="0" smtClean="0">
                <a:solidFill>
                  <a:srgbClr val="DC1A03"/>
                </a:solidFill>
                <a:latin typeface="Trebuchet MS" pitchFamily="34" charset="0"/>
              </a:rPr>
              <a:t> </a:t>
            </a:r>
            <a:r>
              <a:rPr lang="pl-PL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Test </a:t>
            </a:r>
            <a:r>
              <a:rPr lang="pl-PL" sz="3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Assessment</a:t>
            </a:r>
            <a:endParaRPr lang="pl-PL" sz="3600" dirty="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15" name="Symbol zastępczy numeru slajdu 10"/>
          <p:cNvSpPr>
            <a:spLocks noGrp="1"/>
          </p:cNvSpPr>
          <p:nvPr>
            <p:ph type="sldNum" sz="quarter" idx="12"/>
          </p:nvPr>
        </p:nvSpPr>
        <p:spPr bwMode="auto">
          <a:xfrm>
            <a:off x="8532813" y="6448425"/>
            <a:ext cx="503237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500" dirty="0" smtClean="0">
                <a:solidFill>
                  <a:schemeClr val="bg1">
                    <a:lumMod val="65000"/>
                  </a:schemeClr>
                </a:solidFill>
                <a:latin typeface="Trebuchet MS" pitchFamily="34" charset="0"/>
              </a:rPr>
              <a:t>.10</a:t>
            </a:r>
          </a:p>
        </p:txBody>
      </p:sp>
      <p:pic>
        <p:nvPicPr>
          <p:cNvPr id="5124" name="Obraz 10" descr="logo_explome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188640"/>
            <a:ext cx="16954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rostokąt 2"/>
          <p:cNvSpPr/>
          <p:nvPr/>
        </p:nvSpPr>
        <p:spPr>
          <a:xfrm>
            <a:off x="755576" y="6525344"/>
            <a:ext cx="55446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>
                <a:solidFill>
                  <a:schemeClr val="bg1"/>
                </a:solidFill>
              </a:rPr>
              <a:t>Umowa nr PBS2/A5/35/2013 z dn.24.10.2013, realizacja zadania nr 4</a:t>
            </a:r>
          </a:p>
        </p:txBody>
      </p:sp>
      <p:sp>
        <p:nvSpPr>
          <p:cNvPr id="10" name="Prostokąt 9"/>
          <p:cNvSpPr/>
          <p:nvPr/>
        </p:nvSpPr>
        <p:spPr>
          <a:xfrm>
            <a:off x="1216819" y="2203123"/>
            <a:ext cx="59362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err="1">
                <a:solidFill>
                  <a:srgbClr val="CD9A00"/>
                </a:solidFill>
                <a:latin typeface="Trebuchet MS" pitchFamily="34" charset="0"/>
              </a:rPr>
              <a:t>Intermetallic</a:t>
            </a:r>
            <a:r>
              <a:rPr lang="pl-PL" dirty="0">
                <a:solidFill>
                  <a:srgbClr val="CD9A00"/>
                </a:solidFill>
                <a:latin typeface="Trebuchet MS" pitchFamily="34" charset="0"/>
              </a:rPr>
              <a:t> </a:t>
            </a:r>
            <a:r>
              <a:rPr lang="pl-PL" dirty="0" err="1" smtClean="0">
                <a:solidFill>
                  <a:srgbClr val="CD9A00"/>
                </a:solidFill>
                <a:latin typeface="Trebuchet MS" pitchFamily="34" charset="0"/>
              </a:rPr>
              <a:t>layer</a:t>
            </a:r>
            <a:r>
              <a:rPr lang="pl-PL" dirty="0" smtClean="0">
                <a:solidFill>
                  <a:srgbClr val="CD9A00"/>
                </a:solidFill>
                <a:latin typeface="Trebuchet MS" pitchFamily="34" charset="0"/>
              </a:rPr>
              <a:t> (2519/1050) </a:t>
            </a:r>
            <a:r>
              <a:rPr lang="pl-PL" dirty="0" err="1">
                <a:solidFill>
                  <a:srgbClr val="CD9A00"/>
                </a:solidFill>
                <a:latin typeface="Trebuchet MS" pitchFamily="34" charset="0"/>
              </a:rPr>
              <a:t>visible</a:t>
            </a:r>
            <a:r>
              <a:rPr lang="pl-PL" dirty="0">
                <a:solidFill>
                  <a:srgbClr val="CD9A00"/>
                </a:solidFill>
                <a:latin typeface="Trebuchet MS" pitchFamily="34" charset="0"/>
              </a:rPr>
              <a:t> in EDX spectrum</a:t>
            </a:r>
          </a:p>
        </p:txBody>
      </p:sp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7625" y="4629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195" y="2910604"/>
            <a:ext cx="2279669" cy="2024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8195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908566"/>
            <a:ext cx="2266717" cy="1966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8196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901711"/>
            <a:ext cx="2325003" cy="1992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20" name="Strzałka wygięta w górę 19"/>
          <p:cNvSpPr/>
          <p:nvPr/>
        </p:nvSpPr>
        <p:spPr>
          <a:xfrm flipH="1">
            <a:off x="2123727" y="4653136"/>
            <a:ext cx="1152125" cy="1224136"/>
          </a:xfrm>
          <a:prstGeom prst="bentUpArrow">
            <a:avLst>
              <a:gd name="adj1" fmla="val 5693"/>
              <a:gd name="adj2" fmla="val 13899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trzałka w górę 6"/>
          <p:cNvSpPr/>
          <p:nvPr/>
        </p:nvSpPr>
        <p:spPr>
          <a:xfrm>
            <a:off x="4355976" y="4657951"/>
            <a:ext cx="216024" cy="931289"/>
          </a:xfrm>
          <a:prstGeom prst="upArrow">
            <a:avLst>
              <a:gd name="adj1" fmla="val 32363"/>
              <a:gd name="adj2" fmla="val 992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3677408" y="5661248"/>
            <a:ext cx="16866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400" dirty="0" err="1">
                <a:latin typeface="Trebuchet MS" pitchFamily="34" charset="0"/>
              </a:rPr>
              <a:t>Intermetallic</a:t>
            </a:r>
            <a:r>
              <a:rPr lang="pl-PL" sz="1400" dirty="0">
                <a:latin typeface="Trebuchet MS" pitchFamily="34" charset="0"/>
              </a:rPr>
              <a:t> </a:t>
            </a:r>
            <a:r>
              <a:rPr lang="pl-PL" sz="1400" dirty="0" err="1" smtClean="0">
                <a:latin typeface="Trebuchet MS" pitchFamily="34" charset="0"/>
              </a:rPr>
              <a:t>layer</a:t>
            </a:r>
            <a:endParaRPr lang="pl-PL" sz="1400" dirty="0" smtClean="0">
              <a:latin typeface="Trebuchet MS" pitchFamily="34" charset="0"/>
            </a:endParaRPr>
          </a:p>
          <a:p>
            <a:pPr algn="ctr"/>
            <a:r>
              <a:rPr lang="pl-PL" sz="1400" dirty="0" smtClean="0">
                <a:latin typeface="Trebuchet MS" pitchFamily="34" charset="0"/>
              </a:rPr>
              <a:t>1 – 10 </a:t>
            </a:r>
            <a:r>
              <a:rPr lang="pl-PL" sz="1400" dirty="0" err="1" smtClean="0">
                <a:latin typeface="Trebuchet MS" pitchFamily="34" charset="0"/>
              </a:rPr>
              <a:t>um</a:t>
            </a:r>
            <a:endParaRPr lang="pl-PL" sz="1400" dirty="0"/>
          </a:p>
        </p:txBody>
      </p:sp>
      <p:sp>
        <p:nvSpPr>
          <p:cNvPr id="21" name="Prostokąt 20"/>
          <p:cNvSpPr/>
          <p:nvPr/>
        </p:nvSpPr>
        <p:spPr>
          <a:xfrm>
            <a:off x="3131840" y="735087"/>
            <a:ext cx="4608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  <a:t>New </a:t>
            </a:r>
            <a:r>
              <a:rPr lang="pl-PL" sz="1200" dirty="0" err="1" smtClean="0">
                <a:solidFill>
                  <a:schemeClr val="bg1">
                    <a:lumMod val="50000"/>
                  </a:schemeClr>
                </a:solidFill>
              </a:rPr>
              <a:t>advanced</a:t>
            </a: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l-PL" sz="1200" dirty="0" err="1" smtClean="0">
                <a:solidFill>
                  <a:schemeClr val="bg1">
                    <a:lumMod val="50000"/>
                  </a:schemeClr>
                </a:solidFill>
              </a:rPr>
              <a:t>layer</a:t>
            </a: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  <a:t> Al-Ti materials with </a:t>
            </a:r>
            <a:r>
              <a:rPr lang="pl-PL" sz="1200" dirty="0" err="1" smtClean="0">
                <a:solidFill>
                  <a:schemeClr val="bg1">
                    <a:lumMod val="50000"/>
                  </a:schemeClr>
                </a:solidFill>
              </a:rPr>
              <a:t>enhanced</a:t>
            </a: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l-PL" sz="1200" dirty="0" err="1" smtClean="0">
                <a:solidFill>
                  <a:schemeClr val="bg1">
                    <a:lumMod val="50000"/>
                  </a:schemeClr>
                </a:solidFill>
              </a:rPr>
              <a:t>ballistic</a:t>
            </a: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l-PL" sz="1200" dirty="0" err="1" smtClean="0">
                <a:solidFill>
                  <a:schemeClr val="bg1">
                    <a:lumMod val="50000"/>
                  </a:schemeClr>
                </a:solidFill>
              </a:rPr>
              <a:t>resistance</a:t>
            </a: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  <a:t> for </a:t>
            </a:r>
            <a:r>
              <a:rPr lang="pl-PL" sz="1200" dirty="0" err="1" smtClean="0">
                <a:solidFill>
                  <a:schemeClr val="bg1">
                    <a:lumMod val="50000"/>
                  </a:schemeClr>
                </a:solidFill>
              </a:rPr>
              <a:t>aeronautic</a:t>
            </a: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  <a:t> and </a:t>
            </a:r>
            <a:r>
              <a:rPr lang="pl-PL" sz="1200" dirty="0" err="1" smtClean="0">
                <a:solidFill>
                  <a:schemeClr val="bg1">
                    <a:lumMod val="50000"/>
                  </a:schemeClr>
                </a:solidFill>
              </a:rPr>
              <a:t>space</a:t>
            </a: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l-PL" sz="1200" dirty="0" err="1" smtClean="0">
                <a:solidFill>
                  <a:schemeClr val="bg1">
                    <a:lumMod val="50000"/>
                  </a:schemeClr>
                </a:solidFill>
              </a:rPr>
              <a:t>constructions</a:t>
            </a:r>
            <a:endParaRPr lang="pl-PL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2" name="Picture 2" descr="Z:\Dzial RnD\prezentacje\EPNM 2014 - Kraków\ncbir_logo_en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29" y="764704"/>
            <a:ext cx="2437979" cy="662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Strzałka wygięta w górę 22"/>
          <p:cNvSpPr/>
          <p:nvPr/>
        </p:nvSpPr>
        <p:spPr>
          <a:xfrm>
            <a:off x="5868147" y="4653136"/>
            <a:ext cx="1152125" cy="1224136"/>
          </a:xfrm>
          <a:prstGeom prst="bentUpArrow">
            <a:avLst>
              <a:gd name="adj1" fmla="val 5693"/>
              <a:gd name="adj2" fmla="val 13899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02654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10" grpId="0"/>
      <p:bldP spid="20" grpId="0" animBg="1"/>
      <p:bldP spid="7" grpId="0" animBg="1"/>
      <p:bldP spid="8" grpId="0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pole tekstowe 6"/>
          <p:cNvSpPr txBox="1">
            <a:spLocks noChangeArrowheads="1"/>
          </p:cNvSpPr>
          <p:nvPr/>
        </p:nvSpPr>
        <p:spPr bwMode="auto">
          <a:xfrm>
            <a:off x="637752" y="1412776"/>
            <a:ext cx="674428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3600" dirty="0" err="1" smtClean="0">
                <a:solidFill>
                  <a:srgbClr val="DC1A03"/>
                </a:solidFill>
                <a:latin typeface="Trebuchet MS" pitchFamily="34" charset="0"/>
              </a:rPr>
              <a:t>Microstructural</a:t>
            </a:r>
            <a:r>
              <a:rPr lang="pl-PL" sz="3600" dirty="0" smtClean="0">
                <a:solidFill>
                  <a:srgbClr val="DC1A03"/>
                </a:solidFill>
                <a:latin typeface="Trebuchet MS" pitchFamily="34" charset="0"/>
              </a:rPr>
              <a:t> </a:t>
            </a:r>
            <a:r>
              <a:rPr lang="pl-PL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Test </a:t>
            </a:r>
            <a:r>
              <a:rPr lang="pl-PL" sz="3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Assessment</a:t>
            </a:r>
            <a:endParaRPr lang="pl-PL" sz="3600" dirty="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15" name="Symbol zastępczy numeru slajdu 10"/>
          <p:cNvSpPr>
            <a:spLocks noGrp="1"/>
          </p:cNvSpPr>
          <p:nvPr>
            <p:ph type="sldNum" sz="quarter" idx="12"/>
          </p:nvPr>
        </p:nvSpPr>
        <p:spPr bwMode="auto">
          <a:xfrm>
            <a:off x="8532813" y="6448425"/>
            <a:ext cx="503237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500" dirty="0" smtClean="0">
                <a:solidFill>
                  <a:schemeClr val="bg1">
                    <a:lumMod val="65000"/>
                  </a:schemeClr>
                </a:solidFill>
                <a:latin typeface="Trebuchet MS" pitchFamily="34" charset="0"/>
              </a:rPr>
              <a:t>.11</a:t>
            </a:r>
          </a:p>
        </p:txBody>
      </p:sp>
      <p:pic>
        <p:nvPicPr>
          <p:cNvPr id="5124" name="Obraz 10" descr="logo_explome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188640"/>
            <a:ext cx="16954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rostokąt 2"/>
          <p:cNvSpPr/>
          <p:nvPr/>
        </p:nvSpPr>
        <p:spPr>
          <a:xfrm>
            <a:off x="755576" y="6525344"/>
            <a:ext cx="55446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>
                <a:solidFill>
                  <a:schemeClr val="bg1"/>
                </a:solidFill>
              </a:rPr>
              <a:t>Umowa nr PBS2/A5/35/2013 z dn.24.10.2013, realizacja zadania nr 4</a:t>
            </a:r>
          </a:p>
        </p:txBody>
      </p:sp>
      <p:sp>
        <p:nvSpPr>
          <p:cNvPr id="10" name="Prostokąt 9"/>
          <p:cNvSpPr/>
          <p:nvPr/>
        </p:nvSpPr>
        <p:spPr>
          <a:xfrm>
            <a:off x="1216819" y="2203123"/>
            <a:ext cx="3988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err="1" smtClean="0">
                <a:solidFill>
                  <a:srgbClr val="CD9A00"/>
                </a:solidFill>
                <a:latin typeface="Trebuchet MS" pitchFamily="34" charset="0"/>
              </a:rPr>
              <a:t>Sample</a:t>
            </a:r>
            <a:r>
              <a:rPr lang="pl-PL" dirty="0" smtClean="0">
                <a:solidFill>
                  <a:srgbClr val="CD9A00"/>
                </a:solidFill>
                <a:latin typeface="Trebuchet MS" pitchFamily="34" charset="0"/>
              </a:rPr>
              <a:t> </a:t>
            </a:r>
            <a:r>
              <a:rPr lang="pl-PL" dirty="0" err="1" smtClean="0">
                <a:solidFill>
                  <a:srgbClr val="CD9A00"/>
                </a:solidFill>
                <a:latin typeface="Trebuchet MS" pitchFamily="34" charset="0"/>
              </a:rPr>
              <a:t>plates</a:t>
            </a:r>
            <a:r>
              <a:rPr lang="pl-PL" dirty="0" smtClean="0">
                <a:solidFill>
                  <a:srgbClr val="CD9A00"/>
                </a:solidFill>
                <a:latin typeface="Trebuchet MS" pitchFamily="34" charset="0"/>
              </a:rPr>
              <a:t> with Al1050 </a:t>
            </a:r>
            <a:r>
              <a:rPr lang="pl-PL" dirty="0" err="1" smtClean="0">
                <a:solidFill>
                  <a:srgbClr val="CD9A00"/>
                </a:solidFill>
                <a:latin typeface="Trebuchet MS" pitchFamily="34" charset="0"/>
              </a:rPr>
              <a:t>interlayer</a:t>
            </a:r>
            <a:endParaRPr lang="pl-PL" dirty="0">
              <a:solidFill>
                <a:srgbClr val="CD9A00"/>
              </a:solidFill>
              <a:latin typeface="Trebuchet MS" pitchFamily="34" charset="0"/>
            </a:endParaRPr>
          </a:p>
        </p:txBody>
      </p:sp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7625" y="4629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894" y="2946000"/>
            <a:ext cx="3335828" cy="249922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9217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45"/>
          <a:stretch>
            <a:fillRect/>
          </a:stretch>
        </p:blipFill>
        <p:spPr bwMode="auto">
          <a:xfrm>
            <a:off x="4890492" y="2810070"/>
            <a:ext cx="3209900" cy="2635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2"/>
          <p:cNvSpPr txBox="1">
            <a:spLocks noChangeArrowheads="1"/>
          </p:cNvSpPr>
          <p:nvPr/>
        </p:nvSpPr>
        <p:spPr bwMode="auto">
          <a:xfrm>
            <a:off x="2121411" y="4173538"/>
            <a:ext cx="598487" cy="4238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pl-PL" sz="1100" dirty="0"/>
              <a:t>Al 2519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891473" y="4170363"/>
            <a:ext cx="598488" cy="4238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pl-PL" sz="1100" dirty="0" smtClean="0"/>
              <a:t>Al 1050</a:t>
            </a:r>
            <a:endParaRPr lang="pl-PL" sz="1100" dirty="0"/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5388387" y="4170362"/>
            <a:ext cx="598487" cy="4238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pl-PL" sz="1100" dirty="0" smtClean="0"/>
              <a:t>Al 2519</a:t>
            </a:r>
            <a:endParaRPr lang="pl-PL" sz="1100" dirty="0"/>
          </a:p>
        </p:txBody>
      </p:sp>
      <p:sp>
        <p:nvSpPr>
          <p:cNvPr id="23" name="Prostokąt 22"/>
          <p:cNvSpPr/>
          <p:nvPr/>
        </p:nvSpPr>
        <p:spPr>
          <a:xfrm>
            <a:off x="1182079" y="5517232"/>
            <a:ext cx="554461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100" dirty="0" smtClean="0"/>
              <a:t>BSE image and EDX spectrum. </a:t>
            </a:r>
            <a:r>
              <a:rPr lang="pl-PL" sz="1100" dirty="0" err="1" smtClean="0"/>
              <a:t>Copper</a:t>
            </a:r>
            <a:r>
              <a:rPr lang="pl-PL" sz="1100" dirty="0" smtClean="0"/>
              <a:t> </a:t>
            </a:r>
            <a:r>
              <a:rPr lang="pl-PL" sz="1100" dirty="0" err="1" smtClean="0"/>
              <a:t>emmision</a:t>
            </a:r>
            <a:r>
              <a:rPr lang="pl-PL" sz="1100" dirty="0" smtClean="0"/>
              <a:t> on the 2519 </a:t>
            </a:r>
            <a:r>
              <a:rPr lang="pl-PL" sz="1100" dirty="0" err="1" smtClean="0"/>
              <a:t>side</a:t>
            </a:r>
            <a:r>
              <a:rPr lang="pl-PL" sz="1100" dirty="0" smtClean="0"/>
              <a:t> on the </a:t>
            </a:r>
            <a:r>
              <a:rPr lang="pl-PL" sz="1100" dirty="0" err="1" smtClean="0"/>
              <a:t>boarder</a:t>
            </a:r>
            <a:r>
              <a:rPr lang="pl-PL" sz="1100" dirty="0" smtClean="0"/>
              <a:t> of the 2519/1050 </a:t>
            </a:r>
            <a:r>
              <a:rPr lang="pl-PL" sz="1100" dirty="0" err="1" smtClean="0"/>
              <a:t>bond</a:t>
            </a:r>
            <a:r>
              <a:rPr lang="pl-PL" sz="1100" dirty="0" smtClean="0"/>
              <a:t>. No </a:t>
            </a:r>
            <a:r>
              <a:rPr lang="pl-PL" sz="1100" dirty="0" err="1" smtClean="0"/>
              <a:t>intermetallic</a:t>
            </a:r>
            <a:r>
              <a:rPr lang="pl-PL" sz="1100" dirty="0" smtClean="0"/>
              <a:t> </a:t>
            </a:r>
            <a:r>
              <a:rPr lang="pl-PL" sz="1100" dirty="0" err="1" smtClean="0"/>
              <a:t>layer</a:t>
            </a:r>
            <a:r>
              <a:rPr lang="pl-PL" sz="1100" dirty="0" smtClean="0"/>
              <a:t> was </a:t>
            </a:r>
            <a:r>
              <a:rPr lang="pl-PL" sz="1100" dirty="0" err="1" smtClean="0"/>
              <a:t>present</a:t>
            </a:r>
            <a:r>
              <a:rPr lang="pl-PL" sz="1100" dirty="0" smtClean="0"/>
              <a:t>.</a:t>
            </a:r>
            <a:endParaRPr lang="pl-PL" sz="1200" dirty="0"/>
          </a:p>
        </p:txBody>
      </p:sp>
      <p:sp>
        <p:nvSpPr>
          <p:cNvPr id="20" name="Prostokąt 19"/>
          <p:cNvSpPr/>
          <p:nvPr/>
        </p:nvSpPr>
        <p:spPr>
          <a:xfrm>
            <a:off x="3131840" y="735087"/>
            <a:ext cx="4608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  <a:t>New </a:t>
            </a:r>
            <a:r>
              <a:rPr lang="pl-PL" sz="1200" dirty="0" err="1" smtClean="0">
                <a:solidFill>
                  <a:schemeClr val="bg1">
                    <a:lumMod val="50000"/>
                  </a:schemeClr>
                </a:solidFill>
              </a:rPr>
              <a:t>advanced</a:t>
            </a: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l-PL" sz="1200" dirty="0" err="1" smtClean="0">
                <a:solidFill>
                  <a:schemeClr val="bg1">
                    <a:lumMod val="50000"/>
                  </a:schemeClr>
                </a:solidFill>
              </a:rPr>
              <a:t>layer</a:t>
            </a: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  <a:t> Al-Ti materials with </a:t>
            </a:r>
            <a:r>
              <a:rPr lang="pl-PL" sz="1200" dirty="0" err="1" smtClean="0">
                <a:solidFill>
                  <a:schemeClr val="bg1">
                    <a:lumMod val="50000"/>
                  </a:schemeClr>
                </a:solidFill>
              </a:rPr>
              <a:t>enhanced</a:t>
            </a: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l-PL" sz="1200" dirty="0" err="1" smtClean="0">
                <a:solidFill>
                  <a:schemeClr val="bg1">
                    <a:lumMod val="50000"/>
                  </a:schemeClr>
                </a:solidFill>
              </a:rPr>
              <a:t>ballistic</a:t>
            </a: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l-PL" sz="1200" dirty="0" err="1" smtClean="0">
                <a:solidFill>
                  <a:schemeClr val="bg1">
                    <a:lumMod val="50000"/>
                  </a:schemeClr>
                </a:solidFill>
              </a:rPr>
              <a:t>resistance</a:t>
            </a: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  <a:t> for </a:t>
            </a:r>
            <a:r>
              <a:rPr lang="pl-PL" sz="1200" dirty="0" err="1" smtClean="0">
                <a:solidFill>
                  <a:schemeClr val="bg1">
                    <a:lumMod val="50000"/>
                  </a:schemeClr>
                </a:solidFill>
              </a:rPr>
              <a:t>aeronautic</a:t>
            </a: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  <a:t> and </a:t>
            </a:r>
            <a:r>
              <a:rPr lang="pl-PL" sz="1200" dirty="0" err="1" smtClean="0">
                <a:solidFill>
                  <a:schemeClr val="bg1">
                    <a:lumMod val="50000"/>
                  </a:schemeClr>
                </a:solidFill>
              </a:rPr>
              <a:t>space</a:t>
            </a: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l-PL" sz="1200" dirty="0" err="1" smtClean="0">
                <a:solidFill>
                  <a:schemeClr val="bg1">
                    <a:lumMod val="50000"/>
                  </a:schemeClr>
                </a:solidFill>
              </a:rPr>
              <a:t>constructions</a:t>
            </a:r>
            <a:endParaRPr lang="pl-PL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1" name="Picture 2" descr="Z:\Dzial RnD\prezentacje\EPNM 2014 - Kraków\ncbir_logo_e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29" y="764704"/>
            <a:ext cx="2437979" cy="662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22631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10" grpId="0"/>
      <p:bldP spid="7" grpId="0" animBg="1"/>
      <p:bldP spid="8" grpId="0" animBg="1"/>
      <p:bldP spid="9" grpId="0" animBg="1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pole tekstowe 6"/>
          <p:cNvSpPr txBox="1">
            <a:spLocks noChangeArrowheads="1"/>
          </p:cNvSpPr>
          <p:nvPr/>
        </p:nvSpPr>
        <p:spPr bwMode="auto">
          <a:xfrm>
            <a:off x="637752" y="1412776"/>
            <a:ext cx="674428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3600" dirty="0" err="1" smtClean="0">
                <a:solidFill>
                  <a:srgbClr val="DC1A03"/>
                </a:solidFill>
                <a:latin typeface="Trebuchet MS" pitchFamily="34" charset="0"/>
              </a:rPr>
              <a:t>Microstructural</a:t>
            </a:r>
            <a:r>
              <a:rPr lang="pl-PL" sz="3600" dirty="0" smtClean="0">
                <a:solidFill>
                  <a:srgbClr val="DC1A03"/>
                </a:solidFill>
                <a:latin typeface="Trebuchet MS" pitchFamily="34" charset="0"/>
              </a:rPr>
              <a:t> </a:t>
            </a:r>
            <a:r>
              <a:rPr lang="pl-PL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Test </a:t>
            </a:r>
            <a:r>
              <a:rPr lang="pl-PL" sz="3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Assessment</a:t>
            </a:r>
            <a:endParaRPr lang="pl-PL" sz="3600" dirty="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15" name="Symbol zastępczy numeru slajdu 10"/>
          <p:cNvSpPr>
            <a:spLocks noGrp="1"/>
          </p:cNvSpPr>
          <p:nvPr>
            <p:ph type="sldNum" sz="quarter" idx="12"/>
          </p:nvPr>
        </p:nvSpPr>
        <p:spPr bwMode="auto">
          <a:xfrm>
            <a:off x="8532813" y="6448425"/>
            <a:ext cx="503237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500" dirty="0" smtClean="0">
                <a:solidFill>
                  <a:schemeClr val="bg1">
                    <a:lumMod val="65000"/>
                  </a:schemeClr>
                </a:solidFill>
                <a:latin typeface="Trebuchet MS" pitchFamily="34" charset="0"/>
              </a:rPr>
              <a:t>.12</a:t>
            </a:r>
          </a:p>
        </p:txBody>
      </p:sp>
      <p:pic>
        <p:nvPicPr>
          <p:cNvPr id="5124" name="Obraz 10" descr="logo_explome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188640"/>
            <a:ext cx="16954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rostokąt 2"/>
          <p:cNvSpPr/>
          <p:nvPr/>
        </p:nvSpPr>
        <p:spPr>
          <a:xfrm>
            <a:off x="755576" y="6525344"/>
            <a:ext cx="55446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>
                <a:solidFill>
                  <a:schemeClr val="bg1"/>
                </a:solidFill>
              </a:rPr>
              <a:t>Umowa nr PBS2/A5/35/2013 z dn.24.10.2013, realizacja zadania nr 4</a:t>
            </a:r>
          </a:p>
        </p:txBody>
      </p:sp>
      <p:sp>
        <p:nvSpPr>
          <p:cNvPr id="10" name="Prostokąt 9"/>
          <p:cNvSpPr/>
          <p:nvPr/>
        </p:nvSpPr>
        <p:spPr>
          <a:xfrm>
            <a:off x="1216819" y="2203123"/>
            <a:ext cx="44012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err="1" smtClean="0">
                <a:solidFill>
                  <a:srgbClr val="CD9A00"/>
                </a:solidFill>
                <a:latin typeface="Trebuchet MS" pitchFamily="34" charset="0"/>
              </a:rPr>
              <a:t>Sample</a:t>
            </a:r>
            <a:r>
              <a:rPr lang="pl-PL" dirty="0" smtClean="0">
                <a:solidFill>
                  <a:srgbClr val="CD9A00"/>
                </a:solidFill>
                <a:latin typeface="Trebuchet MS" pitchFamily="34" charset="0"/>
              </a:rPr>
              <a:t> 56 - </a:t>
            </a:r>
            <a:r>
              <a:rPr lang="pl-PL" dirty="0" err="1" smtClean="0">
                <a:solidFill>
                  <a:srgbClr val="CD9A00"/>
                </a:solidFill>
                <a:latin typeface="Trebuchet MS" pitchFamily="34" charset="0"/>
              </a:rPr>
              <a:t>direct</a:t>
            </a:r>
            <a:r>
              <a:rPr lang="pl-PL" dirty="0" smtClean="0">
                <a:solidFill>
                  <a:srgbClr val="CD9A00"/>
                </a:solidFill>
                <a:latin typeface="Trebuchet MS" pitchFamily="34" charset="0"/>
              </a:rPr>
              <a:t> </a:t>
            </a:r>
            <a:r>
              <a:rPr lang="pl-PL" dirty="0" err="1" smtClean="0">
                <a:solidFill>
                  <a:srgbClr val="CD9A00"/>
                </a:solidFill>
                <a:latin typeface="Trebuchet MS" pitchFamily="34" charset="0"/>
              </a:rPr>
              <a:t>bonding</a:t>
            </a:r>
            <a:r>
              <a:rPr lang="pl-PL" dirty="0" smtClean="0">
                <a:solidFill>
                  <a:srgbClr val="CD9A00"/>
                </a:solidFill>
                <a:latin typeface="Trebuchet MS" pitchFamily="34" charset="0"/>
              </a:rPr>
              <a:t> TiGr5/Al2519</a:t>
            </a:r>
            <a:endParaRPr lang="pl-PL" dirty="0">
              <a:solidFill>
                <a:srgbClr val="CD9A00"/>
              </a:solidFill>
              <a:latin typeface="Trebuchet MS" pitchFamily="34" charset="0"/>
            </a:endParaRPr>
          </a:p>
        </p:txBody>
      </p:sp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7625" y="4629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1" name="Picture 1" descr="8_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667577"/>
            <a:ext cx="3960440" cy="2970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2"/>
          <p:cNvSpPr txBox="1">
            <a:spLocks noChangeArrowheads="1"/>
          </p:cNvSpPr>
          <p:nvPr/>
        </p:nvSpPr>
        <p:spPr bwMode="auto">
          <a:xfrm>
            <a:off x="2996894" y="3482679"/>
            <a:ext cx="598488" cy="4238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Ti Gr5</a:t>
            </a:r>
            <a:endParaRPr kumimoji="0" lang="pl-PL" alt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5923683" y="3462338"/>
            <a:ext cx="598487" cy="4238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Al</a:t>
            </a:r>
            <a:endParaRPr kumimoji="0" lang="pl-PL" altLang="pl-PL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2519</a:t>
            </a:r>
            <a:endParaRPr kumimoji="0" lang="pl-PL" alt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0" y="3886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Prostokąt 19"/>
          <p:cNvSpPr/>
          <p:nvPr/>
        </p:nvSpPr>
        <p:spPr>
          <a:xfrm>
            <a:off x="3131840" y="735087"/>
            <a:ext cx="4608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  <a:t>New </a:t>
            </a:r>
            <a:r>
              <a:rPr lang="pl-PL" sz="1200" dirty="0" err="1" smtClean="0">
                <a:solidFill>
                  <a:schemeClr val="bg1">
                    <a:lumMod val="50000"/>
                  </a:schemeClr>
                </a:solidFill>
              </a:rPr>
              <a:t>advanced</a:t>
            </a: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l-PL" sz="1200" dirty="0" err="1" smtClean="0">
                <a:solidFill>
                  <a:schemeClr val="bg1">
                    <a:lumMod val="50000"/>
                  </a:schemeClr>
                </a:solidFill>
              </a:rPr>
              <a:t>layer</a:t>
            </a: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  <a:t> Al-Ti materials with </a:t>
            </a:r>
            <a:r>
              <a:rPr lang="pl-PL" sz="1200" dirty="0" err="1" smtClean="0">
                <a:solidFill>
                  <a:schemeClr val="bg1">
                    <a:lumMod val="50000"/>
                  </a:schemeClr>
                </a:solidFill>
              </a:rPr>
              <a:t>enhanced</a:t>
            </a: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l-PL" sz="1200" dirty="0" err="1" smtClean="0">
                <a:solidFill>
                  <a:schemeClr val="bg1">
                    <a:lumMod val="50000"/>
                  </a:schemeClr>
                </a:solidFill>
              </a:rPr>
              <a:t>ballistic</a:t>
            </a: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l-PL" sz="1200" dirty="0" err="1" smtClean="0">
                <a:solidFill>
                  <a:schemeClr val="bg1">
                    <a:lumMod val="50000"/>
                  </a:schemeClr>
                </a:solidFill>
              </a:rPr>
              <a:t>resistance</a:t>
            </a: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  <a:t> for </a:t>
            </a:r>
            <a:r>
              <a:rPr lang="pl-PL" sz="1200" dirty="0" err="1" smtClean="0">
                <a:solidFill>
                  <a:schemeClr val="bg1">
                    <a:lumMod val="50000"/>
                  </a:schemeClr>
                </a:solidFill>
              </a:rPr>
              <a:t>aeronautic</a:t>
            </a: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  <a:t> and </a:t>
            </a:r>
            <a:r>
              <a:rPr lang="pl-PL" sz="1200" dirty="0" err="1" smtClean="0">
                <a:solidFill>
                  <a:schemeClr val="bg1">
                    <a:lumMod val="50000"/>
                  </a:schemeClr>
                </a:solidFill>
              </a:rPr>
              <a:t>space</a:t>
            </a: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l-PL" sz="1200" dirty="0" err="1" smtClean="0">
                <a:solidFill>
                  <a:schemeClr val="bg1">
                    <a:lumMod val="50000"/>
                  </a:schemeClr>
                </a:solidFill>
              </a:rPr>
              <a:t>constructions</a:t>
            </a:r>
            <a:endParaRPr lang="pl-PL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1" name="Picture 2" descr="Z:\Dzial RnD\prezentacje\EPNM 2014 - Kraków\ncbir_logo_e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29" y="764704"/>
            <a:ext cx="2437979" cy="662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Prostokąt 21"/>
          <p:cNvSpPr/>
          <p:nvPr/>
        </p:nvSpPr>
        <p:spPr>
          <a:xfrm>
            <a:off x="2555776" y="5734417"/>
            <a:ext cx="432048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100" dirty="0" smtClean="0"/>
              <a:t>TiGr5/Al2519 </a:t>
            </a:r>
            <a:r>
              <a:rPr lang="pl-PL" sz="1100" dirty="0" err="1" smtClean="0"/>
              <a:t>bond</a:t>
            </a:r>
            <a:r>
              <a:rPr lang="pl-PL" sz="1100" dirty="0" smtClean="0"/>
              <a:t> </a:t>
            </a:r>
            <a:r>
              <a:rPr lang="pl-PL" sz="1100" dirty="0" err="1" smtClean="0"/>
              <a:t>zone</a:t>
            </a:r>
            <a:r>
              <a:rPr lang="pl-PL" sz="1100" dirty="0" smtClean="0"/>
              <a:t>. No </a:t>
            </a:r>
            <a:r>
              <a:rPr lang="pl-PL" sz="1100" dirty="0" err="1" smtClean="0"/>
              <a:t>intermetallic</a:t>
            </a:r>
            <a:r>
              <a:rPr lang="pl-PL" sz="1100" dirty="0" smtClean="0"/>
              <a:t> </a:t>
            </a:r>
            <a:r>
              <a:rPr lang="pl-PL" sz="1100" dirty="0" err="1" smtClean="0"/>
              <a:t>phase</a:t>
            </a:r>
            <a:r>
              <a:rPr lang="pl-PL" sz="1100" dirty="0" smtClean="0"/>
              <a:t> </a:t>
            </a:r>
            <a:r>
              <a:rPr lang="pl-PL" sz="1100" dirty="0" err="1" smtClean="0"/>
              <a:t>found</a:t>
            </a:r>
            <a:r>
              <a:rPr lang="pl-PL" sz="1100" dirty="0" smtClean="0"/>
              <a:t>. </a:t>
            </a:r>
            <a:r>
              <a:rPr lang="pl-PL" sz="1100" dirty="0" err="1" smtClean="0"/>
              <a:t>Regular</a:t>
            </a:r>
            <a:r>
              <a:rPr lang="pl-PL" sz="1100" dirty="0" smtClean="0"/>
              <a:t> network of </a:t>
            </a:r>
            <a:r>
              <a:rPr lang="pl-PL" sz="1100" dirty="0" err="1" smtClean="0"/>
              <a:t>copper</a:t>
            </a:r>
            <a:r>
              <a:rPr lang="pl-PL" sz="1100" dirty="0" smtClean="0"/>
              <a:t> </a:t>
            </a:r>
            <a:r>
              <a:rPr lang="pl-PL" sz="1100" dirty="0" err="1" smtClean="0"/>
              <a:t>emissions</a:t>
            </a:r>
            <a:r>
              <a:rPr lang="pl-PL" sz="1100" dirty="0" smtClean="0"/>
              <a:t> </a:t>
            </a:r>
            <a:r>
              <a:rPr lang="pl-PL" sz="1100" dirty="0" err="1" smtClean="0"/>
              <a:t>found</a:t>
            </a:r>
            <a:r>
              <a:rPr lang="pl-PL" sz="1100" dirty="0" smtClean="0"/>
              <a:t> on the 2519 </a:t>
            </a:r>
            <a:r>
              <a:rPr lang="pl-PL" sz="1100" dirty="0" err="1" smtClean="0"/>
              <a:t>side</a:t>
            </a:r>
            <a:r>
              <a:rPr lang="pl-PL" sz="1100" dirty="0" smtClean="0"/>
              <a:t>.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547993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10" grpId="0"/>
      <p:bldP spid="6" grpId="0" animBg="1"/>
      <p:bldP spid="12" grpId="0" animBg="1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pole tekstowe 6"/>
          <p:cNvSpPr txBox="1">
            <a:spLocks noChangeArrowheads="1"/>
          </p:cNvSpPr>
          <p:nvPr/>
        </p:nvSpPr>
        <p:spPr bwMode="auto">
          <a:xfrm>
            <a:off x="637752" y="1412776"/>
            <a:ext cx="74544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3600" dirty="0" err="1" smtClean="0">
                <a:solidFill>
                  <a:srgbClr val="DC1A03"/>
                </a:solidFill>
                <a:latin typeface="Trebuchet MS" pitchFamily="34" charset="0"/>
              </a:rPr>
              <a:t>Microhardness</a:t>
            </a:r>
            <a:r>
              <a:rPr lang="pl-PL" sz="3600" dirty="0" smtClean="0">
                <a:solidFill>
                  <a:srgbClr val="DC1A03"/>
                </a:solidFill>
                <a:latin typeface="Trebuchet MS" pitchFamily="34" charset="0"/>
              </a:rPr>
              <a:t> </a:t>
            </a:r>
            <a:r>
              <a:rPr lang="pl-PL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And </a:t>
            </a:r>
            <a:r>
              <a:rPr lang="pl-PL" sz="3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Endurance</a:t>
            </a:r>
            <a:r>
              <a:rPr lang="pl-PL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 </a:t>
            </a:r>
            <a:r>
              <a:rPr lang="pl-PL" sz="3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Tests</a:t>
            </a:r>
            <a:endParaRPr lang="pl-PL" sz="3600" dirty="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15" name="Symbol zastępczy numeru slajdu 10"/>
          <p:cNvSpPr>
            <a:spLocks noGrp="1"/>
          </p:cNvSpPr>
          <p:nvPr>
            <p:ph type="sldNum" sz="quarter" idx="12"/>
          </p:nvPr>
        </p:nvSpPr>
        <p:spPr bwMode="auto">
          <a:xfrm>
            <a:off x="8532813" y="6448425"/>
            <a:ext cx="503237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500" dirty="0" smtClean="0">
                <a:solidFill>
                  <a:schemeClr val="bg1">
                    <a:lumMod val="65000"/>
                  </a:schemeClr>
                </a:solidFill>
                <a:latin typeface="Trebuchet MS" pitchFamily="34" charset="0"/>
              </a:rPr>
              <a:t>.13</a:t>
            </a:r>
          </a:p>
        </p:txBody>
      </p:sp>
      <p:pic>
        <p:nvPicPr>
          <p:cNvPr id="5124" name="Obraz 10" descr="logo_explome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188640"/>
            <a:ext cx="16954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rostokąt 2"/>
          <p:cNvSpPr/>
          <p:nvPr/>
        </p:nvSpPr>
        <p:spPr>
          <a:xfrm>
            <a:off x="755576" y="6525344"/>
            <a:ext cx="55446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>
                <a:solidFill>
                  <a:schemeClr val="bg1"/>
                </a:solidFill>
              </a:rPr>
              <a:t>Umowa nr PBS2/A5/35/2013 z dn.24.10.2013, realizacja zadania nr 4</a:t>
            </a:r>
          </a:p>
        </p:txBody>
      </p:sp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7625" y="4629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0" y="3886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Prostokąt 16"/>
          <p:cNvSpPr/>
          <p:nvPr/>
        </p:nvSpPr>
        <p:spPr>
          <a:xfrm>
            <a:off x="3131840" y="735087"/>
            <a:ext cx="4608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  <a:t>New </a:t>
            </a:r>
            <a:r>
              <a:rPr lang="pl-PL" sz="1200" dirty="0" err="1" smtClean="0">
                <a:solidFill>
                  <a:schemeClr val="bg1">
                    <a:lumMod val="50000"/>
                  </a:schemeClr>
                </a:solidFill>
              </a:rPr>
              <a:t>advanced</a:t>
            </a: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l-PL" sz="1200" dirty="0" err="1" smtClean="0">
                <a:solidFill>
                  <a:schemeClr val="bg1">
                    <a:lumMod val="50000"/>
                  </a:schemeClr>
                </a:solidFill>
              </a:rPr>
              <a:t>layer</a:t>
            </a: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  <a:t> Al-Ti materials with </a:t>
            </a:r>
            <a:r>
              <a:rPr lang="pl-PL" sz="1200" dirty="0" err="1" smtClean="0">
                <a:solidFill>
                  <a:schemeClr val="bg1">
                    <a:lumMod val="50000"/>
                  </a:schemeClr>
                </a:solidFill>
              </a:rPr>
              <a:t>enhanced</a:t>
            </a: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l-PL" sz="1200" dirty="0" err="1" smtClean="0">
                <a:solidFill>
                  <a:schemeClr val="bg1">
                    <a:lumMod val="50000"/>
                  </a:schemeClr>
                </a:solidFill>
              </a:rPr>
              <a:t>ballistic</a:t>
            </a: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l-PL" sz="1200" dirty="0" err="1" smtClean="0">
                <a:solidFill>
                  <a:schemeClr val="bg1">
                    <a:lumMod val="50000"/>
                  </a:schemeClr>
                </a:solidFill>
              </a:rPr>
              <a:t>resistance</a:t>
            </a: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  <a:t> for </a:t>
            </a:r>
            <a:r>
              <a:rPr lang="pl-PL" sz="1200" dirty="0" err="1" smtClean="0">
                <a:solidFill>
                  <a:schemeClr val="bg1">
                    <a:lumMod val="50000"/>
                  </a:schemeClr>
                </a:solidFill>
              </a:rPr>
              <a:t>aeronautic</a:t>
            </a: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  <a:t> and </a:t>
            </a:r>
            <a:r>
              <a:rPr lang="pl-PL" sz="1200" dirty="0" err="1" smtClean="0">
                <a:solidFill>
                  <a:schemeClr val="bg1">
                    <a:lumMod val="50000"/>
                  </a:schemeClr>
                </a:solidFill>
              </a:rPr>
              <a:t>space</a:t>
            </a: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l-PL" sz="1200" dirty="0" err="1" smtClean="0">
                <a:solidFill>
                  <a:schemeClr val="bg1">
                    <a:lumMod val="50000"/>
                  </a:schemeClr>
                </a:solidFill>
              </a:rPr>
              <a:t>constructions</a:t>
            </a:r>
            <a:endParaRPr lang="pl-PL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1" name="Picture 2" descr="Z:\Dzial RnD\prezentacje\EPNM 2014 - Kraków\ncbir_logo_e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29" y="764704"/>
            <a:ext cx="2437979" cy="662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892" y="2175311"/>
            <a:ext cx="6325468" cy="3845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Prostokąt 19"/>
          <p:cNvSpPr/>
          <p:nvPr/>
        </p:nvSpPr>
        <p:spPr>
          <a:xfrm>
            <a:off x="4932040" y="6150496"/>
            <a:ext cx="295232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sz="900" dirty="0" smtClean="0"/>
              <a:t>Author: Michał Najwer, Opole </a:t>
            </a:r>
            <a:r>
              <a:rPr lang="pl-PL" sz="900" dirty="0" err="1" smtClean="0"/>
              <a:t>University</a:t>
            </a:r>
            <a:r>
              <a:rPr lang="pl-PL" sz="900" dirty="0" smtClean="0"/>
              <a:t> of Technology</a:t>
            </a:r>
            <a:endParaRPr lang="pl-PL" sz="1000" dirty="0"/>
          </a:p>
        </p:txBody>
      </p:sp>
      <p:sp>
        <p:nvSpPr>
          <p:cNvPr id="22" name="Prostokąt 21"/>
          <p:cNvSpPr/>
          <p:nvPr/>
        </p:nvSpPr>
        <p:spPr>
          <a:xfrm>
            <a:off x="6408204" y="2189039"/>
            <a:ext cx="136815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b="1" dirty="0" err="1" smtClean="0"/>
              <a:t>Sample</a:t>
            </a:r>
            <a:r>
              <a:rPr lang="pl-PL" sz="1200" b="1" dirty="0" smtClean="0"/>
              <a:t> 32A</a:t>
            </a:r>
            <a:endParaRPr lang="pl-PL" sz="1400" b="1" dirty="0"/>
          </a:p>
        </p:txBody>
      </p:sp>
    </p:spTree>
    <p:extLst>
      <p:ext uri="{BB962C8B-B14F-4D97-AF65-F5344CB8AC3E}">
        <p14:creationId xmlns:p14="http://schemas.microsoft.com/office/powerpoint/2010/main" val="13643124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20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pole tekstowe 6"/>
          <p:cNvSpPr txBox="1">
            <a:spLocks noChangeArrowheads="1"/>
          </p:cNvSpPr>
          <p:nvPr/>
        </p:nvSpPr>
        <p:spPr bwMode="auto">
          <a:xfrm>
            <a:off x="637752" y="1412776"/>
            <a:ext cx="74544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3600" dirty="0" err="1" smtClean="0">
                <a:solidFill>
                  <a:srgbClr val="DC1A03"/>
                </a:solidFill>
                <a:latin typeface="Trebuchet MS" pitchFamily="34" charset="0"/>
              </a:rPr>
              <a:t>Microhardness</a:t>
            </a:r>
            <a:r>
              <a:rPr lang="pl-PL" sz="3600" dirty="0" smtClean="0">
                <a:solidFill>
                  <a:srgbClr val="DC1A03"/>
                </a:solidFill>
                <a:latin typeface="Trebuchet MS" pitchFamily="34" charset="0"/>
              </a:rPr>
              <a:t> </a:t>
            </a:r>
            <a:r>
              <a:rPr lang="pl-PL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And </a:t>
            </a:r>
            <a:r>
              <a:rPr lang="pl-PL" sz="3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Endurance</a:t>
            </a:r>
            <a:r>
              <a:rPr lang="pl-PL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 </a:t>
            </a:r>
            <a:r>
              <a:rPr lang="pl-PL" sz="3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Tests</a:t>
            </a:r>
            <a:endParaRPr lang="pl-PL" sz="3600" dirty="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15" name="Symbol zastępczy numeru slajdu 10"/>
          <p:cNvSpPr>
            <a:spLocks noGrp="1"/>
          </p:cNvSpPr>
          <p:nvPr>
            <p:ph type="sldNum" sz="quarter" idx="12"/>
          </p:nvPr>
        </p:nvSpPr>
        <p:spPr bwMode="auto">
          <a:xfrm>
            <a:off x="8532813" y="6448425"/>
            <a:ext cx="503237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500" dirty="0" smtClean="0">
                <a:solidFill>
                  <a:schemeClr val="bg1">
                    <a:lumMod val="65000"/>
                  </a:schemeClr>
                </a:solidFill>
                <a:latin typeface="Trebuchet MS" pitchFamily="34" charset="0"/>
              </a:rPr>
              <a:t>.13</a:t>
            </a:r>
          </a:p>
        </p:txBody>
      </p:sp>
      <p:pic>
        <p:nvPicPr>
          <p:cNvPr id="5124" name="Obraz 10" descr="logo_explome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188640"/>
            <a:ext cx="16954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rostokąt 2"/>
          <p:cNvSpPr/>
          <p:nvPr/>
        </p:nvSpPr>
        <p:spPr>
          <a:xfrm>
            <a:off x="755576" y="6525344"/>
            <a:ext cx="55446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>
                <a:solidFill>
                  <a:schemeClr val="bg1"/>
                </a:solidFill>
              </a:rPr>
              <a:t>Umowa nr PBS2/A5/35/2013 z dn.24.10.2013, realizacja zadania nr 4</a:t>
            </a:r>
          </a:p>
        </p:txBody>
      </p:sp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7625" y="4629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0" y="3886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Prostokąt 16"/>
          <p:cNvSpPr/>
          <p:nvPr/>
        </p:nvSpPr>
        <p:spPr>
          <a:xfrm>
            <a:off x="3131840" y="735087"/>
            <a:ext cx="4608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  <a:t>New </a:t>
            </a:r>
            <a:r>
              <a:rPr lang="pl-PL" sz="1200" dirty="0" err="1" smtClean="0">
                <a:solidFill>
                  <a:schemeClr val="bg1">
                    <a:lumMod val="50000"/>
                  </a:schemeClr>
                </a:solidFill>
              </a:rPr>
              <a:t>advanced</a:t>
            </a: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l-PL" sz="1200" dirty="0" err="1" smtClean="0">
                <a:solidFill>
                  <a:schemeClr val="bg1">
                    <a:lumMod val="50000"/>
                  </a:schemeClr>
                </a:solidFill>
              </a:rPr>
              <a:t>layer</a:t>
            </a: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  <a:t> Al-Ti materials with </a:t>
            </a:r>
            <a:r>
              <a:rPr lang="pl-PL" sz="1200" dirty="0" err="1" smtClean="0">
                <a:solidFill>
                  <a:schemeClr val="bg1">
                    <a:lumMod val="50000"/>
                  </a:schemeClr>
                </a:solidFill>
              </a:rPr>
              <a:t>enhanced</a:t>
            </a: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l-PL" sz="1200" dirty="0" err="1" smtClean="0">
                <a:solidFill>
                  <a:schemeClr val="bg1">
                    <a:lumMod val="50000"/>
                  </a:schemeClr>
                </a:solidFill>
              </a:rPr>
              <a:t>ballistic</a:t>
            </a: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l-PL" sz="1200" dirty="0" err="1" smtClean="0">
                <a:solidFill>
                  <a:schemeClr val="bg1">
                    <a:lumMod val="50000"/>
                  </a:schemeClr>
                </a:solidFill>
              </a:rPr>
              <a:t>resistance</a:t>
            </a: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  <a:t> for </a:t>
            </a:r>
            <a:r>
              <a:rPr lang="pl-PL" sz="1200" dirty="0" err="1" smtClean="0">
                <a:solidFill>
                  <a:schemeClr val="bg1">
                    <a:lumMod val="50000"/>
                  </a:schemeClr>
                </a:solidFill>
              </a:rPr>
              <a:t>aeronautic</a:t>
            </a: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  <a:t> and </a:t>
            </a:r>
            <a:r>
              <a:rPr lang="pl-PL" sz="1200" dirty="0" err="1" smtClean="0">
                <a:solidFill>
                  <a:schemeClr val="bg1">
                    <a:lumMod val="50000"/>
                  </a:schemeClr>
                </a:solidFill>
              </a:rPr>
              <a:t>space</a:t>
            </a: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l-PL" sz="1200" dirty="0" err="1" smtClean="0">
                <a:solidFill>
                  <a:schemeClr val="bg1">
                    <a:lumMod val="50000"/>
                  </a:schemeClr>
                </a:solidFill>
              </a:rPr>
              <a:t>constructions</a:t>
            </a:r>
            <a:endParaRPr lang="pl-PL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1" name="Picture 2" descr="Z:\Dzial RnD\prezentacje\EPNM 2014 - Kraków\ncbir_logo_e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29" y="764704"/>
            <a:ext cx="2437979" cy="662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pole tekstowe 23"/>
          <p:cNvSpPr txBox="1"/>
          <p:nvPr/>
        </p:nvSpPr>
        <p:spPr>
          <a:xfrm>
            <a:off x="1547664" y="2780928"/>
            <a:ext cx="62646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rgbClr val="FF860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lvl="1" indent="-285750">
              <a:buFont typeface="Arial" panose="020B0604020202020204" pitchFamily="34" charset="0"/>
              <a:buChar char="•"/>
              <a:defRPr sz="1400">
                <a:solidFill>
                  <a:srgbClr val="FF860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</a:lstStyle>
          <a:p>
            <a:pPr lvl="0"/>
            <a:r>
              <a:rPr lang="pl-PL" dirty="0" smtClean="0"/>
              <a:t>Applied </a:t>
            </a:r>
            <a:r>
              <a:rPr lang="pl-PL" dirty="0" err="1" smtClean="0"/>
              <a:t>heat</a:t>
            </a:r>
            <a:r>
              <a:rPr lang="pl-PL" dirty="0" smtClean="0"/>
              <a:t> </a:t>
            </a:r>
            <a:r>
              <a:rPr lang="pl-PL" dirty="0" err="1" smtClean="0"/>
              <a:t>treatment</a:t>
            </a:r>
            <a:r>
              <a:rPr lang="pl-PL" dirty="0" smtClean="0"/>
              <a:t> </a:t>
            </a:r>
            <a:r>
              <a:rPr lang="pl-PL" dirty="0" err="1" smtClean="0"/>
              <a:t>does</a:t>
            </a:r>
            <a:r>
              <a:rPr lang="pl-PL" dirty="0" smtClean="0"/>
              <a:t> not influence </a:t>
            </a:r>
            <a:r>
              <a:rPr lang="pl-PL" dirty="0" err="1" smtClean="0"/>
              <a:t>hardening</a:t>
            </a:r>
            <a:r>
              <a:rPr lang="pl-PL" dirty="0" smtClean="0"/>
              <a:t> of </a:t>
            </a:r>
            <a:r>
              <a:rPr lang="pl-PL" dirty="0" err="1" smtClean="0"/>
              <a:t>titanium</a:t>
            </a:r>
            <a:r>
              <a:rPr lang="pl-PL" dirty="0" smtClean="0"/>
              <a:t>.</a:t>
            </a:r>
          </a:p>
          <a:p>
            <a:pPr lvl="0"/>
            <a:endParaRPr lang="pl-PL" dirty="0" smtClean="0"/>
          </a:p>
          <a:p>
            <a:pPr lvl="0"/>
            <a:r>
              <a:rPr lang="pl-PL" dirty="0" err="1" smtClean="0"/>
              <a:t>Significant</a:t>
            </a:r>
            <a:r>
              <a:rPr lang="pl-PL" dirty="0" smtClean="0"/>
              <a:t> </a:t>
            </a:r>
            <a:r>
              <a:rPr lang="pl-PL" dirty="0" err="1" smtClean="0"/>
              <a:t>hardness</a:t>
            </a:r>
            <a:r>
              <a:rPr lang="pl-PL" dirty="0" smtClean="0"/>
              <a:t> </a:t>
            </a:r>
            <a:r>
              <a:rPr lang="pl-PL" dirty="0" err="1" smtClean="0"/>
              <a:t>reduction</a:t>
            </a:r>
            <a:r>
              <a:rPr lang="pl-PL" dirty="0" smtClean="0"/>
              <a:t> of Al1050 in </a:t>
            </a:r>
            <a:r>
              <a:rPr lang="pl-PL" dirty="0" err="1" smtClean="0"/>
              <a:t>each</a:t>
            </a:r>
            <a:r>
              <a:rPr lang="pl-PL" dirty="0" smtClean="0"/>
              <a:t> </a:t>
            </a:r>
            <a:r>
              <a:rPr lang="pl-PL" dirty="0" err="1" smtClean="0"/>
              <a:t>heat</a:t>
            </a:r>
            <a:r>
              <a:rPr lang="pl-PL" dirty="0" smtClean="0"/>
              <a:t> </a:t>
            </a:r>
            <a:r>
              <a:rPr lang="pl-PL" dirty="0" err="1" smtClean="0"/>
              <a:t>treatment</a:t>
            </a:r>
            <a:r>
              <a:rPr lang="pl-PL" dirty="0" smtClean="0"/>
              <a:t> </a:t>
            </a:r>
            <a:r>
              <a:rPr lang="pl-PL" dirty="0" err="1" smtClean="0"/>
              <a:t>scenario</a:t>
            </a:r>
            <a:r>
              <a:rPr lang="pl-PL" dirty="0" smtClean="0"/>
              <a:t>.</a:t>
            </a:r>
          </a:p>
          <a:p>
            <a:pPr lvl="0"/>
            <a:endParaRPr lang="pl-PL" dirty="0" smtClean="0"/>
          </a:p>
          <a:p>
            <a:pPr lvl="0"/>
            <a:r>
              <a:rPr lang="pl-PL" dirty="0" smtClean="0"/>
              <a:t>Rise of Al2519 </a:t>
            </a:r>
            <a:r>
              <a:rPr lang="pl-PL" dirty="0" err="1" smtClean="0"/>
              <a:t>hardness</a:t>
            </a:r>
            <a:r>
              <a:rPr lang="pl-PL" dirty="0" smtClean="0"/>
              <a:t>.</a:t>
            </a:r>
          </a:p>
          <a:p>
            <a:pPr lvl="0"/>
            <a:endParaRPr lang="pl-PL" dirty="0"/>
          </a:p>
          <a:p>
            <a:pPr lvl="0"/>
            <a:r>
              <a:rPr lang="pl-PL" dirty="0" smtClean="0"/>
              <a:t>Best </a:t>
            </a:r>
            <a:r>
              <a:rPr lang="pl-PL" dirty="0" err="1" smtClean="0"/>
              <a:t>hardening</a:t>
            </a:r>
            <a:r>
              <a:rPr lang="pl-PL" dirty="0" smtClean="0"/>
              <a:t> </a:t>
            </a:r>
            <a:r>
              <a:rPr lang="pl-PL" dirty="0" err="1" smtClean="0"/>
              <a:t>achieved</a:t>
            </a:r>
            <a:r>
              <a:rPr lang="pl-PL" dirty="0" smtClean="0"/>
              <a:t> by </a:t>
            </a:r>
            <a:r>
              <a:rPr lang="pl-PL" dirty="0" err="1" smtClean="0"/>
              <a:t>thermomechanic</a:t>
            </a:r>
            <a:r>
              <a:rPr lang="pl-PL" dirty="0" smtClean="0"/>
              <a:t> </a:t>
            </a:r>
            <a:r>
              <a:rPr lang="pl-PL" dirty="0" err="1" smtClean="0"/>
              <a:t>processing</a:t>
            </a:r>
            <a:r>
              <a:rPr lang="pl-PL" dirty="0"/>
              <a:t> </a:t>
            </a:r>
            <a:r>
              <a:rPr lang="pl-PL" dirty="0" err="1" smtClean="0"/>
              <a:t>due</a:t>
            </a:r>
            <a:r>
              <a:rPr lang="pl-PL" dirty="0" smtClean="0"/>
              <a:t> to </a:t>
            </a:r>
            <a:r>
              <a:rPr lang="pl-PL" dirty="0" err="1" smtClean="0"/>
              <a:t>long</a:t>
            </a:r>
            <a:r>
              <a:rPr lang="pl-PL" dirty="0" smtClean="0"/>
              <a:t> </a:t>
            </a:r>
            <a:r>
              <a:rPr lang="pl-PL" dirty="0" err="1" smtClean="0"/>
              <a:t>material</a:t>
            </a:r>
            <a:r>
              <a:rPr lang="pl-PL" dirty="0" smtClean="0"/>
              <a:t> </a:t>
            </a:r>
            <a:r>
              <a:rPr lang="pl-PL" dirty="0" err="1" smtClean="0"/>
              <a:t>cooling</a:t>
            </a:r>
            <a:r>
              <a:rPr lang="pl-PL" dirty="0" smtClean="0"/>
              <a:t> </a:t>
            </a:r>
            <a:r>
              <a:rPr lang="pl-PL" dirty="0" err="1" smtClean="0"/>
              <a:t>times</a:t>
            </a:r>
            <a:r>
              <a:rPr lang="pl-PL" dirty="0" smtClean="0"/>
              <a:t>/ </a:t>
            </a:r>
            <a:r>
              <a:rPr lang="pl-PL" dirty="0" err="1" smtClean="0"/>
              <a:t>ageing</a:t>
            </a:r>
            <a:r>
              <a:rPr lang="pl-PL" dirty="0" smtClean="0"/>
              <a:t> and </a:t>
            </a:r>
            <a:r>
              <a:rPr lang="pl-PL" dirty="0" err="1" smtClean="0"/>
              <a:t>material</a:t>
            </a:r>
            <a:r>
              <a:rPr lang="pl-PL" dirty="0" smtClean="0"/>
              <a:t> </a:t>
            </a:r>
            <a:r>
              <a:rPr lang="pl-PL" dirty="0" err="1" smtClean="0"/>
              <a:t>deformation</a:t>
            </a:r>
            <a:r>
              <a:rPr lang="pl-PL" dirty="0" smtClean="0"/>
              <a:t> </a:t>
            </a:r>
            <a:r>
              <a:rPr lang="pl-PL" dirty="0" err="1" smtClean="0"/>
              <a:t>during</a:t>
            </a:r>
            <a:r>
              <a:rPr lang="pl-PL" dirty="0" smtClean="0"/>
              <a:t> </a:t>
            </a:r>
            <a:r>
              <a:rPr lang="pl-PL" dirty="0" err="1" smtClean="0"/>
              <a:t>cold</a:t>
            </a:r>
            <a:r>
              <a:rPr lang="pl-PL" dirty="0" smtClean="0"/>
              <a:t> rolling and </a:t>
            </a:r>
            <a:r>
              <a:rPr lang="pl-PL" dirty="0" err="1" smtClean="0"/>
              <a:t>emission</a:t>
            </a:r>
            <a:r>
              <a:rPr lang="pl-PL" dirty="0" smtClean="0"/>
              <a:t> </a:t>
            </a:r>
            <a:r>
              <a:rPr lang="pl-PL" dirty="0" err="1" smtClean="0"/>
              <a:t>processes</a:t>
            </a:r>
            <a:r>
              <a:rPr lang="pl-PL" dirty="0" smtClean="0"/>
              <a:t> (</a:t>
            </a:r>
            <a:r>
              <a:rPr lang="pl-PL" dirty="0" err="1" smtClean="0"/>
              <a:t>copper</a:t>
            </a:r>
            <a:r>
              <a:rPr lang="pl-PL" dirty="0" smtClean="0"/>
              <a:t>) in the </a:t>
            </a:r>
            <a:r>
              <a:rPr lang="pl-PL" dirty="0" err="1" smtClean="0"/>
              <a:t>bond</a:t>
            </a:r>
            <a:r>
              <a:rPr lang="pl-PL" dirty="0" smtClean="0"/>
              <a:t> </a:t>
            </a:r>
            <a:r>
              <a:rPr lang="pl-PL" dirty="0" err="1" smtClean="0"/>
              <a:t>zone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25" name="Prostokąt 24"/>
          <p:cNvSpPr/>
          <p:nvPr/>
        </p:nvSpPr>
        <p:spPr>
          <a:xfrm>
            <a:off x="1216819" y="2203123"/>
            <a:ext cx="15135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err="1" smtClean="0">
                <a:solidFill>
                  <a:srgbClr val="CD9A00"/>
                </a:solidFill>
                <a:latin typeface="Trebuchet MS" pitchFamily="34" charset="0"/>
              </a:rPr>
              <a:t>Observations</a:t>
            </a:r>
            <a:endParaRPr lang="pl-PL" dirty="0">
              <a:solidFill>
                <a:srgbClr val="CD9A00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3380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pole tekstowe 6"/>
          <p:cNvSpPr txBox="1">
            <a:spLocks noChangeArrowheads="1"/>
          </p:cNvSpPr>
          <p:nvPr/>
        </p:nvSpPr>
        <p:spPr bwMode="auto">
          <a:xfrm>
            <a:off x="637752" y="1412776"/>
            <a:ext cx="405585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3600" dirty="0" err="1" smtClean="0">
                <a:solidFill>
                  <a:srgbClr val="DC1A03"/>
                </a:solidFill>
                <a:latin typeface="Trebuchet MS" pitchFamily="34" charset="0"/>
              </a:rPr>
              <a:t>Mechanical</a:t>
            </a:r>
            <a:r>
              <a:rPr lang="pl-PL" sz="3600" dirty="0" smtClean="0">
                <a:solidFill>
                  <a:srgbClr val="DC1A03"/>
                </a:solidFill>
                <a:latin typeface="Trebuchet MS" pitchFamily="34" charset="0"/>
              </a:rPr>
              <a:t> </a:t>
            </a:r>
            <a:r>
              <a:rPr lang="pl-PL" sz="3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Testing</a:t>
            </a:r>
            <a:endParaRPr lang="pl-PL" sz="3600" dirty="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15" name="Symbol zastępczy numeru slajdu 10"/>
          <p:cNvSpPr>
            <a:spLocks noGrp="1"/>
          </p:cNvSpPr>
          <p:nvPr>
            <p:ph type="sldNum" sz="quarter" idx="12"/>
          </p:nvPr>
        </p:nvSpPr>
        <p:spPr bwMode="auto">
          <a:xfrm>
            <a:off x="8532813" y="6448425"/>
            <a:ext cx="503237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500" dirty="0" smtClean="0">
                <a:solidFill>
                  <a:schemeClr val="bg1">
                    <a:lumMod val="65000"/>
                  </a:schemeClr>
                </a:solidFill>
                <a:latin typeface="Trebuchet MS" pitchFamily="34" charset="0"/>
              </a:rPr>
              <a:t>.14</a:t>
            </a:r>
          </a:p>
        </p:txBody>
      </p:sp>
      <p:pic>
        <p:nvPicPr>
          <p:cNvPr id="5124" name="Obraz 10" descr="logo_explome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188640"/>
            <a:ext cx="16954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rostokąt 2"/>
          <p:cNvSpPr/>
          <p:nvPr/>
        </p:nvSpPr>
        <p:spPr>
          <a:xfrm>
            <a:off x="755576" y="6525344"/>
            <a:ext cx="55446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>
                <a:solidFill>
                  <a:schemeClr val="bg1"/>
                </a:solidFill>
              </a:rPr>
              <a:t>Umowa nr PBS2/A5/35/2013 z dn.24.10.2013, realizacja zadania nr 4</a:t>
            </a:r>
          </a:p>
        </p:txBody>
      </p:sp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7625" y="4629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0" y="3886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Prostokąt 16"/>
          <p:cNvSpPr/>
          <p:nvPr/>
        </p:nvSpPr>
        <p:spPr>
          <a:xfrm>
            <a:off x="3131840" y="735087"/>
            <a:ext cx="4608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  <a:t>New </a:t>
            </a:r>
            <a:r>
              <a:rPr lang="pl-PL" sz="1200" dirty="0" err="1" smtClean="0">
                <a:solidFill>
                  <a:schemeClr val="bg1">
                    <a:lumMod val="50000"/>
                  </a:schemeClr>
                </a:solidFill>
              </a:rPr>
              <a:t>advanced</a:t>
            </a: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l-PL" sz="1200" dirty="0" err="1" smtClean="0">
                <a:solidFill>
                  <a:schemeClr val="bg1">
                    <a:lumMod val="50000"/>
                  </a:schemeClr>
                </a:solidFill>
              </a:rPr>
              <a:t>layer</a:t>
            </a: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  <a:t> Al-Ti materials with </a:t>
            </a:r>
            <a:r>
              <a:rPr lang="pl-PL" sz="1200" dirty="0" err="1" smtClean="0">
                <a:solidFill>
                  <a:schemeClr val="bg1">
                    <a:lumMod val="50000"/>
                  </a:schemeClr>
                </a:solidFill>
              </a:rPr>
              <a:t>enhanced</a:t>
            </a: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l-PL" sz="1200" dirty="0" err="1" smtClean="0">
                <a:solidFill>
                  <a:schemeClr val="bg1">
                    <a:lumMod val="50000"/>
                  </a:schemeClr>
                </a:solidFill>
              </a:rPr>
              <a:t>ballistic</a:t>
            </a: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l-PL" sz="1200" dirty="0" err="1" smtClean="0">
                <a:solidFill>
                  <a:schemeClr val="bg1">
                    <a:lumMod val="50000"/>
                  </a:schemeClr>
                </a:solidFill>
              </a:rPr>
              <a:t>resistance</a:t>
            </a: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  <a:t> for </a:t>
            </a:r>
            <a:r>
              <a:rPr lang="pl-PL" sz="1200" dirty="0" err="1" smtClean="0">
                <a:solidFill>
                  <a:schemeClr val="bg1">
                    <a:lumMod val="50000"/>
                  </a:schemeClr>
                </a:solidFill>
              </a:rPr>
              <a:t>aeronautic</a:t>
            </a: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  <a:t> and </a:t>
            </a:r>
            <a:r>
              <a:rPr lang="pl-PL" sz="1200" dirty="0" err="1" smtClean="0">
                <a:solidFill>
                  <a:schemeClr val="bg1">
                    <a:lumMod val="50000"/>
                  </a:schemeClr>
                </a:solidFill>
              </a:rPr>
              <a:t>space</a:t>
            </a: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l-PL" sz="1200" dirty="0" err="1" smtClean="0">
                <a:solidFill>
                  <a:schemeClr val="bg1">
                    <a:lumMod val="50000"/>
                  </a:schemeClr>
                </a:solidFill>
              </a:rPr>
              <a:t>constructions</a:t>
            </a:r>
            <a:endParaRPr lang="pl-PL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0" name="Picture 2" descr="Z:\Dzial RnD\prezentacje\EPNM 2014 - Kraków\ncbir_logo_e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29" y="764704"/>
            <a:ext cx="2437979" cy="662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276872"/>
            <a:ext cx="6768752" cy="3594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32250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pole tekstowe 6"/>
          <p:cNvSpPr txBox="1">
            <a:spLocks noChangeArrowheads="1"/>
          </p:cNvSpPr>
          <p:nvPr/>
        </p:nvSpPr>
        <p:spPr bwMode="auto">
          <a:xfrm>
            <a:off x="637752" y="1412776"/>
            <a:ext cx="405585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3600" dirty="0" err="1" smtClean="0">
                <a:solidFill>
                  <a:srgbClr val="DC1A03"/>
                </a:solidFill>
                <a:latin typeface="Trebuchet MS" pitchFamily="34" charset="0"/>
              </a:rPr>
              <a:t>Mechanical</a:t>
            </a:r>
            <a:r>
              <a:rPr lang="pl-PL" sz="3600" dirty="0" smtClean="0">
                <a:solidFill>
                  <a:srgbClr val="DC1A03"/>
                </a:solidFill>
                <a:latin typeface="Trebuchet MS" pitchFamily="34" charset="0"/>
              </a:rPr>
              <a:t> </a:t>
            </a:r>
            <a:r>
              <a:rPr lang="pl-PL" sz="3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Testing</a:t>
            </a:r>
            <a:endParaRPr lang="pl-PL" sz="3600" dirty="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15" name="Symbol zastępczy numeru slajdu 10"/>
          <p:cNvSpPr>
            <a:spLocks noGrp="1"/>
          </p:cNvSpPr>
          <p:nvPr>
            <p:ph type="sldNum" sz="quarter" idx="12"/>
          </p:nvPr>
        </p:nvSpPr>
        <p:spPr bwMode="auto">
          <a:xfrm>
            <a:off x="8532813" y="6448425"/>
            <a:ext cx="503237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500" dirty="0" smtClean="0">
                <a:solidFill>
                  <a:schemeClr val="bg1">
                    <a:lumMod val="65000"/>
                  </a:schemeClr>
                </a:solidFill>
                <a:latin typeface="Trebuchet MS" pitchFamily="34" charset="0"/>
              </a:rPr>
              <a:t>.17</a:t>
            </a:r>
          </a:p>
        </p:txBody>
      </p:sp>
      <p:pic>
        <p:nvPicPr>
          <p:cNvPr id="5124" name="Obraz 10" descr="logo_explome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188640"/>
            <a:ext cx="16954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rostokąt 2"/>
          <p:cNvSpPr/>
          <p:nvPr/>
        </p:nvSpPr>
        <p:spPr>
          <a:xfrm>
            <a:off x="755576" y="6525344"/>
            <a:ext cx="55446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>
                <a:solidFill>
                  <a:schemeClr val="bg1"/>
                </a:solidFill>
              </a:rPr>
              <a:t>Umowa nr PBS2/A5/35/2013 z dn.24.10.2013, realizacja zadania nr 4</a:t>
            </a:r>
          </a:p>
        </p:txBody>
      </p:sp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7625" y="4629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0" y="3886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Prostokąt 16"/>
          <p:cNvSpPr/>
          <p:nvPr/>
        </p:nvSpPr>
        <p:spPr>
          <a:xfrm>
            <a:off x="3131840" y="735087"/>
            <a:ext cx="4608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  <a:t>New </a:t>
            </a:r>
            <a:r>
              <a:rPr lang="pl-PL" sz="1200" dirty="0" err="1" smtClean="0">
                <a:solidFill>
                  <a:schemeClr val="bg1">
                    <a:lumMod val="50000"/>
                  </a:schemeClr>
                </a:solidFill>
              </a:rPr>
              <a:t>advanced</a:t>
            </a: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l-PL" sz="1200" dirty="0" err="1" smtClean="0">
                <a:solidFill>
                  <a:schemeClr val="bg1">
                    <a:lumMod val="50000"/>
                  </a:schemeClr>
                </a:solidFill>
              </a:rPr>
              <a:t>layer</a:t>
            </a: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  <a:t> Al-Ti materials with </a:t>
            </a:r>
            <a:r>
              <a:rPr lang="pl-PL" sz="1200" dirty="0" err="1" smtClean="0">
                <a:solidFill>
                  <a:schemeClr val="bg1">
                    <a:lumMod val="50000"/>
                  </a:schemeClr>
                </a:solidFill>
              </a:rPr>
              <a:t>enhanced</a:t>
            </a: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l-PL" sz="1200" dirty="0" err="1" smtClean="0">
                <a:solidFill>
                  <a:schemeClr val="bg1">
                    <a:lumMod val="50000"/>
                  </a:schemeClr>
                </a:solidFill>
              </a:rPr>
              <a:t>ballistic</a:t>
            </a: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l-PL" sz="1200" dirty="0" err="1" smtClean="0">
                <a:solidFill>
                  <a:schemeClr val="bg1">
                    <a:lumMod val="50000"/>
                  </a:schemeClr>
                </a:solidFill>
              </a:rPr>
              <a:t>resistance</a:t>
            </a: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  <a:t> for </a:t>
            </a:r>
            <a:r>
              <a:rPr lang="pl-PL" sz="1200" dirty="0" err="1" smtClean="0">
                <a:solidFill>
                  <a:schemeClr val="bg1">
                    <a:lumMod val="50000"/>
                  </a:schemeClr>
                </a:solidFill>
              </a:rPr>
              <a:t>aeronautic</a:t>
            </a: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  <a:t> and </a:t>
            </a:r>
            <a:r>
              <a:rPr lang="pl-PL" sz="1200" dirty="0" err="1" smtClean="0">
                <a:solidFill>
                  <a:schemeClr val="bg1">
                    <a:lumMod val="50000"/>
                  </a:schemeClr>
                </a:solidFill>
              </a:rPr>
              <a:t>space</a:t>
            </a: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l-PL" sz="1200" dirty="0" err="1" smtClean="0">
                <a:solidFill>
                  <a:schemeClr val="bg1">
                    <a:lumMod val="50000"/>
                  </a:schemeClr>
                </a:solidFill>
              </a:rPr>
              <a:t>constructions</a:t>
            </a:r>
            <a:endParaRPr lang="pl-PL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0" name="Picture 2" descr="Z:\Dzial RnD\prezentacje\EPNM 2014 - Kraków\ncbir_logo_e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29" y="764704"/>
            <a:ext cx="2437979" cy="662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420888"/>
            <a:ext cx="6833128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Prostokąt 20"/>
          <p:cNvSpPr/>
          <p:nvPr/>
        </p:nvSpPr>
        <p:spPr>
          <a:xfrm>
            <a:off x="1367644" y="5661248"/>
            <a:ext cx="644471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100" dirty="0" err="1" smtClean="0"/>
              <a:t>Tensile</a:t>
            </a:r>
            <a:r>
              <a:rPr lang="pl-PL" sz="1100" dirty="0" smtClean="0"/>
              <a:t> test </a:t>
            </a:r>
            <a:r>
              <a:rPr lang="pl-PL" sz="1100" dirty="0" err="1" smtClean="0"/>
              <a:t>results</a:t>
            </a:r>
            <a:r>
              <a:rPr lang="pl-PL" sz="1100" dirty="0" smtClean="0"/>
              <a:t>. </a:t>
            </a:r>
            <a:r>
              <a:rPr lang="pl-PL" sz="1100" dirty="0" err="1" smtClean="0"/>
              <a:t>Thermomechanic</a:t>
            </a:r>
            <a:r>
              <a:rPr lang="pl-PL" sz="1100" dirty="0" smtClean="0"/>
              <a:t> </a:t>
            </a:r>
            <a:r>
              <a:rPr lang="pl-PL" sz="1100" dirty="0" err="1" smtClean="0"/>
              <a:t>processing</a:t>
            </a:r>
            <a:r>
              <a:rPr lang="pl-PL" sz="1100" dirty="0" smtClean="0"/>
              <a:t> </a:t>
            </a:r>
            <a:r>
              <a:rPr lang="pl-PL" sz="1100" dirty="0" err="1" smtClean="0"/>
              <a:t>resulted</a:t>
            </a:r>
            <a:r>
              <a:rPr lang="pl-PL" sz="1100" dirty="0" smtClean="0"/>
              <a:t> in 10% </a:t>
            </a:r>
            <a:r>
              <a:rPr lang="pl-PL" sz="1100" dirty="0" err="1" smtClean="0"/>
              <a:t>rise</a:t>
            </a:r>
            <a:r>
              <a:rPr lang="pl-PL" sz="1100" dirty="0" smtClean="0"/>
              <a:t> of </a:t>
            </a:r>
            <a:r>
              <a:rPr lang="pl-PL" sz="1100" dirty="0" err="1" smtClean="0"/>
              <a:t>endurance</a:t>
            </a:r>
            <a:r>
              <a:rPr lang="pl-PL" sz="1100" dirty="0" smtClean="0"/>
              <a:t>.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37627378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pole tekstowe 6"/>
          <p:cNvSpPr txBox="1">
            <a:spLocks noChangeArrowheads="1"/>
          </p:cNvSpPr>
          <p:nvPr/>
        </p:nvSpPr>
        <p:spPr bwMode="auto">
          <a:xfrm>
            <a:off x="637752" y="1412776"/>
            <a:ext cx="405585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3600" dirty="0" err="1" smtClean="0">
                <a:solidFill>
                  <a:srgbClr val="DC1A03"/>
                </a:solidFill>
                <a:latin typeface="Trebuchet MS" pitchFamily="34" charset="0"/>
              </a:rPr>
              <a:t>Mechanical</a:t>
            </a:r>
            <a:r>
              <a:rPr lang="pl-PL" sz="3600" dirty="0" smtClean="0">
                <a:solidFill>
                  <a:srgbClr val="DC1A03"/>
                </a:solidFill>
                <a:latin typeface="Trebuchet MS" pitchFamily="34" charset="0"/>
              </a:rPr>
              <a:t> </a:t>
            </a:r>
            <a:r>
              <a:rPr lang="pl-PL" sz="3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Testing</a:t>
            </a:r>
            <a:endParaRPr lang="pl-PL" sz="3600" dirty="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15" name="Symbol zastępczy numeru slajdu 10"/>
          <p:cNvSpPr>
            <a:spLocks noGrp="1"/>
          </p:cNvSpPr>
          <p:nvPr>
            <p:ph type="sldNum" sz="quarter" idx="12"/>
          </p:nvPr>
        </p:nvSpPr>
        <p:spPr bwMode="auto">
          <a:xfrm>
            <a:off x="8532813" y="6448425"/>
            <a:ext cx="503237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500" dirty="0" smtClean="0">
                <a:solidFill>
                  <a:schemeClr val="bg1">
                    <a:lumMod val="65000"/>
                  </a:schemeClr>
                </a:solidFill>
                <a:latin typeface="Trebuchet MS" pitchFamily="34" charset="0"/>
              </a:rPr>
              <a:t>.18</a:t>
            </a:r>
          </a:p>
        </p:txBody>
      </p:sp>
      <p:pic>
        <p:nvPicPr>
          <p:cNvPr id="5124" name="Obraz 10" descr="logo_explome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188640"/>
            <a:ext cx="16954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rostokąt 2"/>
          <p:cNvSpPr/>
          <p:nvPr/>
        </p:nvSpPr>
        <p:spPr>
          <a:xfrm>
            <a:off x="755576" y="6525344"/>
            <a:ext cx="55446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>
                <a:solidFill>
                  <a:schemeClr val="bg1"/>
                </a:solidFill>
              </a:rPr>
              <a:t>Umowa nr PBS2/A5/35/2013 z dn.24.10.2013, realizacja zadania nr 4</a:t>
            </a:r>
          </a:p>
        </p:txBody>
      </p:sp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7625" y="4629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0" y="3886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0144455"/>
              </p:ext>
            </p:extLst>
          </p:nvPr>
        </p:nvGraphicFramePr>
        <p:xfrm>
          <a:off x="1979712" y="2852936"/>
          <a:ext cx="5652629" cy="30963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06185"/>
                <a:gridCol w="1735097"/>
                <a:gridCol w="2611347"/>
              </a:tblGrid>
              <a:tr h="4874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dirty="0" err="1" smtClean="0">
                          <a:effectLst/>
                        </a:rPr>
                        <a:t>Sample</a:t>
                      </a:r>
                      <a:r>
                        <a:rPr lang="pl-PL" sz="1400" dirty="0" smtClean="0">
                          <a:effectLst/>
                        </a:rPr>
                        <a:t> </a:t>
                      </a:r>
                      <a:r>
                        <a:rPr lang="pl-PL" sz="1400" dirty="0" err="1" smtClean="0">
                          <a:effectLst/>
                        </a:rPr>
                        <a:t>number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R</a:t>
                      </a:r>
                      <a:r>
                        <a:rPr lang="pl-PL" sz="1400" baseline="-25000" dirty="0">
                          <a:effectLst/>
                        </a:rPr>
                        <a:t>0</a:t>
                      </a:r>
                      <a:r>
                        <a:rPr lang="pl-PL" sz="1400" dirty="0">
                          <a:effectLst/>
                        </a:rPr>
                        <a:t>[</a:t>
                      </a:r>
                      <a:r>
                        <a:rPr lang="pl-PL" sz="1400" dirty="0" err="1">
                          <a:effectLst/>
                        </a:rPr>
                        <a:t>MPa</a:t>
                      </a:r>
                      <a:r>
                        <a:rPr lang="pl-PL" sz="1400" dirty="0">
                          <a:effectLst/>
                        </a:rPr>
                        <a:t>]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dirty="0" err="1" smtClean="0">
                          <a:effectLst/>
                        </a:rPr>
                        <a:t>Location</a:t>
                      </a:r>
                      <a:r>
                        <a:rPr lang="pl-PL" sz="1400" dirty="0" smtClean="0">
                          <a:effectLst/>
                        </a:rPr>
                        <a:t> of </a:t>
                      </a:r>
                      <a:r>
                        <a:rPr lang="pl-PL" sz="1400" dirty="0" err="1" smtClean="0">
                          <a:effectLst/>
                        </a:rPr>
                        <a:t>fracture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348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32A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80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1050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348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35A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76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</a:rPr>
                        <a:t>1050/2519 joint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348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35T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113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TiGr2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348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55A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185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1050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348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55T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168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TiGr2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348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56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156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2519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7" name="Prostokąt 16"/>
          <p:cNvSpPr/>
          <p:nvPr/>
        </p:nvSpPr>
        <p:spPr>
          <a:xfrm>
            <a:off x="1216819" y="2201431"/>
            <a:ext cx="18710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>
                <a:solidFill>
                  <a:srgbClr val="CD9A00"/>
                </a:solidFill>
                <a:latin typeface="Trebuchet MS" pitchFamily="34" charset="0"/>
              </a:rPr>
              <a:t>Ram </a:t>
            </a:r>
            <a:r>
              <a:rPr lang="pl-PL" dirty="0" err="1" smtClean="0">
                <a:solidFill>
                  <a:srgbClr val="CD9A00"/>
                </a:solidFill>
                <a:latin typeface="Trebuchet MS" pitchFamily="34" charset="0"/>
              </a:rPr>
              <a:t>tensile</a:t>
            </a:r>
            <a:r>
              <a:rPr lang="pl-PL" dirty="0" smtClean="0">
                <a:solidFill>
                  <a:srgbClr val="CD9A00"/>
                </a:solidFill>
                <a:latin typeface="Trebuchet MS" pitchFamily="34" charset="0"/>
              </a:rPr>
              <a:t> test</a:t>
            </a:r>
            <a:endParaRPr lang="pl-PL" dirty="0">
              <a:solidFill>
                <a:srgbClr val="CD9A00"/>
              </a:solidFill>
              <a:latin typeface="Trebuchet MS" pitchFamily="34" charset="0"/>
            </a:endParaRPr>
          </a:p>
        </p:txBody>
      </p:sp>
      <p:sp>
        <p:nvSpPr>
          <p:cNvPr id="20" name="Prostokąt 19"/>
          <p:cNvSpPr/>
          <p:nvPr/>
        </p:nvSpPr>
        <p:spPr>
          <a:xfrm>
            <a:off x="3131840" y="735087"/>
            <a:ext cx="4608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  <a:t>New </a:t>
            </a:r>
            <a:r>
              <a:rPr lang="pl-PL" sz="1200" dirty="0" err="1" smtClean="0">
                <a:solidFill>
                  <a:schemeClr val="bg1">
                    <a:lumMod val="50000"/>
                  </a:schemeClr>
                </a:solidFill>
              </a:rPr>
              <a:t>advanced</a:t>
            </a: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l-PL" sz="1200" dirty="0" err="1" smtClean="0">
                <a:solidFill>
                  <a:schemeClr val="bg1">
                    <a:lumMod val="50000"/>
                  </a:schemeClr>
                </a:solidFill>
              </a:rPr>
              <a:t>layer</a:t>
            </a: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  <a:t> Al-Ti materials with </a:t>
            </a:r>
            <a:r>
              <a:rPr lang="pl-PL" sz="1200" dirty="0" err="1" smtClean="0">
                <a:solidFill>
                  <a:schemeClr val="bg1">
                    <a:lumMod val="50000"/>
                  </a:schemeClr>
                </a:solidFill>
              </a:rPr>
              <a:t>enhanced</a:t>
            </a: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l-PL" sz="1200" dirty="0" err="1" smtClean="0">
                <a:solidFill>
                  <a:schemeClr val="bg1">
                    <a:lumMod val="50000"/>
                  </a:schemeClr>
                </a:solidFill>
              </a:rPr>
              <a:t>ballistic</a:t>
            </a: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l-PL" sz="1200" dirty="0" err="1" smtClean="0">
                <a:solidFill>
                  <a:schemeClr val="bg1">
                    <a:lumMod val="50000"/>
                  </a:schemeClr>
                </a:solidFill>
              </a:rPr>
              <a:t>resistance</a:t>
            </a: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  <a:t> for </a:t>
            </a:r>
            <a:r>
              <a:rPr lang="pl-PL" sz="1200" dirty="0" err="1" smtClean="0">
                <a:solidFill>
                  <a:schemeClr val="bg1">
                    <a:lumMod val="50000"/>
                  </a:schemeClr>
                </a:solidFill>
              </a:rPr>
              <a:t>aeronautic</a:t>
            </a: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  <a:t> and </a:t>
            </a:r>
            <a:r>
              <a:rPr lang="pl-PL" sz="1200" dirty="0" err="1" smtClean="0">
                <a:solidFill>
                  <a:schemeClr val="bg1">
                    <a:lumMod val="50000"/>
                  </a:schemeClr>
                </a:solidFill>
              </a:rPr>
              <a:t>space</a:t>
            </a: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l-PL" sz="1200" dirty="0" err="1" smtClean="0">
                <a:solidFill>
                  <a:schemeClr val="bg1">
                    <a:lumMod val="50000"/>
                  </a:schemeClr>
                </a:solidFill>
              </a:rPr>
              <a:t>constructions</a:t>
            </a:r>
            <a:endParaRPr lang="pl-PL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1" name="Picture 2" descr="Z:\Dzial RnD\prezentacje\EPNM 2014 - Kraków\ncbir_logo_e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29" y="764704"/>
            <a:ext cx="2437979" cy="662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66380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pole tekstowe 6"/>
          <p:cNvSpPr txBox="1">
            <a:spLocks noChangeArrowheads="1"/>
          </p:cNvSpPr>
          <p:nvPr/>
        </p:nvSpPr>
        <p:spPr bwMode="auto">
          <a:xfrm>
            <a:off x="637752" y="1412776"/>
            <a:ext cx="405585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3600" dirty="0" err="1" smtClean="0">
                <a:solidFill>
                  <a:srgbClr val="DC1A03"/>
                </a:solidFill>
                <a:latin typeface="Trebuchet MS" pitchFamily="34" charset="0"/>
              </a:rPr>
              <a:t>Mechanical</a:t>
            </a:r>
            <a:r>
              <a:rPr lang="pl-PL" sz="3600" dirty="0" smtClean="0">
                <a:solidFill>
                  <a:srgbClr val="DC1A03"/>
                </a:solidFill>
                <a:latin typeface="Trebuchet MS" pitchFamily="34" charset="0"/>
              </a:rPr>
              <a:t> </a:t>
            </a:r>
            <a:r>
              <a:rPr lang="pl-PL" sz="3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Testing</a:t>
            </a:r>
            <a:endParaRPr lang="pl-PL" sz="3600" dirty="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15" name="Symbol zastępczy numeru slajdu 10"/>
          <p:cNvSpPr>
            <a:spLocks noGrp="1"/>
          </p:cNvSpPr>
          <p:nvPr>
            <p:ph type="sldNum" sz="quarter" idx="12"/>
          </p:nvPr>
        </p:nvSpPr>
        <p:spPr bwMode="auto">
          <a:xfrm>
            <a:off x="8532813" y="6448425"/>
            <a:ext cx="503237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500" dirty="0" smtClean="0">
                <a:solidFill>
                  <a:schemeClr val="bg1">
                    <a:lumMod val="65000"/>
                  </a:schemeClr>
                </a:solidFill>
                <a:latin typeface="Trebuchet MS" pitchFamily="34" charset="0"/>
              </a:rPr>
              <a:t>.19</a:t>
            </a:r>
          </a:p>
        </p:txBody>
      </p:sp>
      <p:pic>
        <p:nvPicPr>
          <p:cNvPr id="5124" name="Obraz 10" descr="logo_explome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188640"/>
            <a:ext cx="16954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rostokąt 2"/>
          <p:cNvSpPr/>
          <p:nvPr/>
        </p:nvSpPr>
        <p:spPr>
          <a:xfrm>
            <a:off x="755576" y="6525344"/>
            <a:ext cx="55446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>
                <a:solidFill>
                  <a:schemeClr val="bg1"/>
                </a:solidFill>
              </a:rPr>
              <a:t>Umowa nr PBS2/A5/35/2013 z dn.24.10.2013, realizacja zadania nr 4</a:t>
            </a:r>
          </a:p>
        </p:txBody>
      </p:sp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7" name="Prostokąt 16"/>
          <p:cNvSpPr/>
          <p:nvPr/>
        </p:nvSpPr>
        <p:spPr>
          <a:xfrm>
            <a:off x="1216819" y="2201431"/>
            <a:ext cx="49792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err="1" smtClean="0">
                <a:solidFill>
                  <a:srgbClr val="CD9A00"/>
                </a:solidFill>
                <a:latin typeface="Trebuchet MS" pitchFamily="34" charset="0"/>
              </a:rPr>
              <a:t>Energy</a:t>
            </a:r>
            <a:r>
              <a:rPr lang="pl-PL" dirty="0" smtClean="0">
                <a:solidFill>
                  <a:srgbClr val="CD9A00"/>
                </a:solidFill>
                <a:latin typeface="Trebuchet MS" pitchFamily="34" charset="0"/>
              </a:rPr>
              <a:t> </a:t>
            </a:r>
            <a:r>
              <a:rPr lang="pl-PL" dirty="0" err="1" smtClean="0">
                <a:solidFill>
                  <a:srgbClr val="CD9A00"/>
                </a:solidFill>
                <a:latin typeface="Trebuchet MS" pitchFamily="34" charset="0"/>
              </a:rPr>
              <a:t>absorption</a:t>
            </a:r>
            <a:r>
              <a:rPr lang="pl-PL" dirty="0" smtClean="0">
                <a:solidFill>
                  <a:srgbClr val="CD9A00"/>
                </a:solidFill>
                <a:latin typeface="Trebuchet MS" pitchFamily="34" charset="0"/>
              </a:rPr>
              <a:t> </a:t>
            </a:r>
            <a:r>
              <a:rPr lang="pl-PL" dirty="0" err="1" smtClean="0">
                <a:solidFill>
                  <a:srgbClr val="CD9A00"/>
                </a:solidFill>
                <a:latin typeface="Trebuchet MS" pitchFamily="34" charset="0"/>
              </a:rPr>
              <a:t>comparison</a:t>
            </a:r>
            <a:r>
              <a:rPr lang="pl-PL" dirty="0" smtClean="0">
                <a:solidFill>
                  <a:srgbClr val="CD9A00"/>
                </a:solidFill>
                <a:latin typeface="Trebuchet MS" pitchFamily="34" charset="0"/>
              </a:rPr>
              <a:t> (</a:t>
            </a:r>
            <a:r>
              <a:rPr lang="pl-PL" dirty="0" err="1">
                <a:solidFill>
                  <a:srgbClr val="CD9A00"/>
                </a:solidFill>
                <a:latin typeface="Trebuchet MS" pitchFamily="34" charset="0"/>
              </a:rPr>
              <a:t>s</a:t>
            </a:r>
            <a:r>
              <a:rPr lang="pl-PL" dirty="0" err="1" smtClean="0">
                <a:solidFill>
                  <a:srgbClr val="CD9A00"/>
                </a:solidFill>
                <a:latin typeface="Trebuchet MS" pitchFamily="34" charset="0"/>
              </a:rPr>
              <a:t>ample</a:t>
            </a:r>
            <a:r>
              <a:rPr lang="pl-PL" dirty="0" smtClean="0">
                <a:solidFill>
                  <a:srgbClr val="CD9A00"/>
                </a:solidFill>
                <a:latin typeface="Trebuchet MS" pitchFamily="34" charset="0"/>
              </a:rPr>
              <a:t> 55A/T)</a:t>
            </a:r>
            <a:endParaRPr lang="pl-PL" dirty="0">
              <a:solidFill>
                <a:srgbClr val="CD9A00"/>
              </a:solidFill>
              <a:latin typeface="Trebuchet MS" pitchFamily="34" charset="0"/>
            </a:endParaRPr>
          </a:p>
        </p:txBody>
      </p:sp>
      <p:sp>
        <p:nvSpPr>
          <p:cNvPr id="20" name="Prostokąt 19"/>
          <p:cNvSpPr/>
          <p:nvPr/>
        </p:nvSpPr>
        <p:spPr>
          <a:xfrm>
            <a:off x="3131840" y="735087"/>
            <a:ext cx="4608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  <a:t>New </a:t>
            </a:r>
            <a:r>
              <a:rPr lang="pl-PL" sz="1200" dirty="0" err="1" smtClean="0">
                <a:solidFill>
                  <a:schemeClr val="bg1">
                    <a:lumMod val="50000"/>
                  </a:schemeClr>
                </a:solidFill>
              </a:rPr>
              <a:t>advanced</a:t>
            </a: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l-PL" sz="1200" dirty="0" err="1" smtClean="0">
                <a:solidFill>
                  <a:schemeClr val="bg1">
                    <a:lumMod val="50000"/>
                  </a:schemeClr>
                </a:solidFill>
              </a:rPr>
              <a:t>layer</a:t>
            </a: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  <a:t> Al-Ti materials with </a:t>
            </a:r>
            <a:r>
              <a:rPr lang="pl-PL" sz="1200" dirty="0" err="1" smtClean="0">
                <a:solidFill>
                  <a:schemeClr val="bg1">
                    <a:lumMod val="50000"/>
                  </a:schemeClr>
                </a:solidFill>
              </a:rPr>
              <a:t>enhanced</a:t>
            </a: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l-PL" sz="1200" dirty="0" err="1" smtClean="0">
                <a:solidFill>
                  <a:schemeClr val="bg1">
                    <a:lumMod val="50000"/>
                  </a:schemeClr>
                </a:solidFill>
              </a:rPr>
              <a:t>ballistic</a:t>
            </a: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l-PL" sz="1200" dirty="0" err="1" smtClean="0">
                <a:solidFill>
                  <a:schemeClr val="bg1">
                    <a:lumMod val="50000"/>
                  </a:schemeClr>
                </a:solidFill>
              </a:rPr>
              <a:t>resistance</a:t>
            </a: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  <a:t> for </a:t>
            </a:r>
            <a:r>
              <a:rPr lang="pl-PL" sz="1200" dirty="0" err="1" smtClean="0">
                <a:solidFill>
                  <a:schemeClr val="bg1">
                    <a:lumMod val="50000"/>
                  </a:schemeClr>
                </a:solidFill>
              </a:rPr>
              <a:t>aeronautic</a:t>
            </a: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  <a:t> and </a:t>
            </a:r>
            <a:r>
              <a:rPr lang="pl-PL" sz="1200" dirty="0" err="1" smtClean="0">
                <a:solidFill>
                  <a:schemeClr val="bg1">
                    <a:lumMod val="50000"/>
                  </a:schemeClr>
                </a:solidFill>
              </a:rPr>
              <a:t>space</a:t>
            </a: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l-PL" sz="1200" dirty="0" err="1" smtClean="0">
                <a:solidFill>
                  <a:schemeClr val="bg1">
                    <a:lumMod val="50000"/>
                  </a:schemeClr>
                </a:solidFill>
              </a:rPr>
              <a:t>constructions</a:t>
            </a:r>
            <a:endParaRPr lang="pl-PL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1" name="Picture 2" descr="Z:\Dzial RnD\prezentacje\EPNM 2014 - Kraków\ncbir_logo_e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29" y="764704"/>
            <a:ext cx="2437979" cy="662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upa 10"/>
          <p:cNvGrpSpPr/>
          <p:nvPr/>
        </p:nvGrpSpPr>
        <p:grpSpPr>
          <a:xfrm>
            <a:off x="1660476" y="2649498"/>
            <a:ext cx="1584176" cy="923703"/>
            <a:chOff x="1547664" y="2937345"/>
            <a:chExt cx="1584176" cy="923703"/>
          </a:xfrm>
        </p:grpSpPr>
        <p:pic>
          <p:nvPicPr>
            <p:cNvPr id="1030" name="Picture 6" descr="C:\Users\Krzysiek\Desktop\korona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7664" y="2937345"/>
              <a:ext cx="756549" cy="5625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Z:\Dzial RnD\prezentacje\EPNM 2014 - Kraków\explomet_logo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672" y="3226448"/>
              <a:ext cx="1512168" cy="634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3" name="Picture 9" descr="Z:\Dzial RnD\prezentacje\EPNM 2014 - Kraków\don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932" y="3142452"/>
            <a:ext cx="1512188" cy="430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trzałka w prawo 11"/>
          <p:cNvSpPr/>
          <p:nvPr/>
        </p:nvSpPr>
        <p:spPr>
          <a:xfrm>
            <a:off x="3532684" y="3178250"/>
            <a:ext cx="1872208" cy="1732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pole tekstowe 23"/>
          <p:cNvSpPr txBox="1"/>
          <p:nvPr/>
        </p:nvSpPr>
        <p:spPr>
          <a:xfrm>
            <a:off x="3746361" y="2935977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err="1" smtClean="0">
                <a:latin typeface="Trebuchet MS" panose="020B0603020202020204" pitchFamily="34" charset="0"/>
              </a:rPr>
              <a:t>Interlayer</a:t>
            </a:r>
            <a:r>
              <a:rPr lang="pl-PL" sz="1200" dirty="0" smtClean="0">
                <a:latin typeface="Trebuchet MS" panose="020B0603020202020204" pitchFamily="34" charset="0"/>
              </a:rPr>
              <a:t> Al1050</a:t>
            </a:r>
          </a:p>
        </p:txBody>
      </p:sp>
      <p:grpSp>
        <p:nvGrpSpPr>
          <p:cNvPr id="35" name="Grupa 34"/>
          <p:cNvGrpSpPr/>
          <p:nvPr/>
        </p:nvGrpSpPr>
        <p:grpSpPr>
          <a:xfrm>
            <a:off x="1619672" y="4161481"/>
            <a:ext cx="1584176" cy="923703"/>
            <a:chOff x="1547664" y="2937345"/>
            <a:chExt cx="1584176" cy="923703"/>
          </a:xfrm>
        </p:grpSpPr>
        <p:pic>
          <p:nvPicPr>
            <p:cNvPr id="36" name="Picture 6" descr="C:\Users\Krzysiek\Desktop\korona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7664" y="2937345"/>
              <a:ext cx="756549" cy="5625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8" descr="Z:\Dzial RnD\prezentacje\EPNM 2014 - Kraków\explomet_logo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672" y="3226448"/>
              <a:ext cx="1512168" cy="634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8" name="Picture 9" descr="Z:\Dzial RnD\prezentacje\EPNM 2014 - Kraków\don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932" y="4649372"/>
            <a:ext cx="1512188" cy="430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Strzałka w prawo 38"/>
          <p:cNvSpPr/>
          <p:nvPr/>
        </p:nvSpPr>
        <p:spPr>
          <a:xfrm>
            <a:off x="3491880" y="4690418"/>
            <a:ext cx="1872208" cy="1732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pole tekstowe 39"/>
          <p:cNvSpPr txBox="1"/>
          <p:nvPr/>
        </p:nvSpPr>
        <p:spPr>
          <a:xfrm>
            <a:off x="3746361" y="4442628"/>
            <a:ext cx="13632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err="1" smtClean="0">
                <a:latin typeface="Trebuchet MS" panose="020B0603020202020204" pitchFamily="34" charset="0"/>
              </a:rPr>
              <a:t>Interlayer</a:t>
            </a:r>
            <a:r>
              <a:rPr lang="pl-PL" sz="1200" dirty="0" smtClean="0">
                <a:latin typeface="Trebuchet MS" panose="020B0603020202020204" pitchFamily="34" charset="0"/>
              </a:rPr>
              <a:t> TiGr2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pole tekstowe 40"/>
              <p:cNvSpPr txBox="1"/>
              <p:nvPr/>
            </p:nvSpPr>
            <p:spPr>
              <a:xfrm>
                <a:off x="6037372" y="2817988"/>
                <a:ext cx="967308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l-PL" sz="1500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pl-PL" sz="1500" b="0" i="1" smtClean="0">
                        <a:latin typeface="Cambria Math"/>
                        <a:ea typeface="Cambria Math"/>
                      </a:rPr>
                      <m:t>𝑡</m:t>
                    </m:r>
                    <m:r>
                      <a:rPr lang="pl-PL" sz="1500" i="1" smtClean="0">
                        <a:latin typeface="Cambria Math"/>
                      </a:rPr>
                      <m:t>=</m:t>
                    </m:r>
                    <m:r>
                      <a:rPr lang="pl-PL" sz="1500" b="0" i="1" smtClean="0">
                        <a:latin typeface="Cambria Math"/>
                      </a:rPr>
                      <m:t>33</m:t>
                    </m:r>
                    <m:r>
                      <a:rPr lang="pl-PL" sz="1500" b="0" i="1" smtClean="0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r>
                  <a:rPr lang="pl-PL" sz="1500" dirty="0" smtClean="0">
                    <a:latin typeface="Trebuchet MS" panose="020B0603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1" name="pole tekstowe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7372" y="2817988"/>
                <a:ext cx="967308" cy="32316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pole tekstowe 41"/>
              <p:cNvSpPr txBox="1"/>
              <p:nvPr/>
            </p:nvSpPr>
            <p:spPr>
              <a:xfrm>
                <a:off x="6037372" y="4330156"/>
                <a:ext cx="967308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l-PL" sz="1500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pl-PL" sz="1500" b="0" i="1" smtClean="0">
                        <a:latin typeface="Cambria Math"/>
                        <a:ea typeface="Cambria Math"/>
                      </a:rPr>
                      <m:t>𝑡</m:t>
                    </m:r>
                    <m:r>
                      <a:rPr lang="pl-PL" sz="1500" i="1" smtClean="0">
                        <a:latin typeface="Cambria Math"/>
                      </a:rPr>
                      <m:t>=</m:t>
                    </m:r>
                    <m:r>
                      <a:rPr lang="pl-PL" sz="1500" b="0" i="1" smtClean="0">
                        <a:latin typeface="Cambria Math"/>
                      </a:rPr>
                      <m:t>47</m:t>
                    </m:r>
                    <m:r>
                      <a:rPr lang="pl-PL" sz="1500" b="0" i="1" smtClean="0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r>
                  <a:rPr lang="pl-PL" sz="1500" dirty="0" smtClean="0">
                    <a:latin typeface="Trebuchet MS" panose="020B0603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2" name="pole tekstowe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7372" y="4330156"/>
                <a:ext cx="967308" cy="32316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pole tekstowe 42"/>
          <p:cNvSpPr txBox="1"/>
          <p:nvPr/>
        </p:nvSpPr>
        <p:spPr>
          <a:xfrm>
            <a:off x="1173012" y="3137193"/>
            <a:ext cx="59067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 smtClean="0">
                <a:latin typeface="Trebuchet MS" panose="020B0603020202020204" pitchFamily="34" charset="0"/>
              </a:rPr>
              <a:t>Al2519</a:t>
            </a:r>
          </a:p>
          <a:p>
            <a:r>
              <a:rPr lang="pl-PL" sz="900" dirty="0" smtClean="0">
                <a:latin typeface="Trebuchet MS" panose="020B0603020202020204" pitchFamily="34" charset="0"/>
              </a:rPr>
              <a:t>Al1050</a:t>
            </a:r>
          </a:p>
          <a:p>
            <a:r>
              <a:rPr lang="pl-PL" sz="900" dirty="0" smtClean="0">
                <a:latin typeface="Trebuchet MS" panose="020B0603020202020204" pitchFamily="34" charset="0"/>
              </a:rPr>
              <a:t>TiGr5</a:t>
            </a:r>
          </a:p>
        </p:txBody>
      </p:sp>
      <p:sp>
        <p:nvSpPr>
          <p:cNvPr id="44" name="pole tekstowe 43"/>
          <p:cNvSpPr txBox="1"/>
          <p:nvPr/>
        </p:nvSpPr>
        <p:spPr>
          <a:xfrm>
            <a:off x="7365700" y="3104003"/>
            <a:ext cx="59067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 smtClean="0">
                <a:latin typeface="Trebuchet MS" panose="020B0603020202020204" pitchFamily="34" charset="0"/>
              </a:rPr>
              <a:t>Al2519</a:t>
            </a:r>
          </a:p>
          <a:p>
            <a:r>
              <a:rPr lang="pl-PL" sz="900" dirty="0" smtClean="0">
                <a:latin typeface="Trebuchet MS" panose="020B0603020202020204" pitchFamily="34" charset="0"/>
              </a:rPr>
              <a:t>Al1050</a:t>
            </a:r>
          </a:p>
          <a:p>
            <a:r>
              <a:rPr lang="pl-PL" sz="900" dirty="0" smtClean="0">
                <a:latin typeface="Trebuchet MS" panose="020B0603020202020204" pitchFamily="34" charset="0"/>
              </a:rPr>
              <a:t>TiGr5</a:t>
            </a:r>
          </a:p>
        </p:txBody>
      </p:sp>
      <p:sp>
        <p:nvSpPr>
          <p:cNvPr id="45" name="pole tekstowe 44"/>
          <p:cNvSpPr txBox="1"/>
          <p:nvPr/>
        </p:nvSpPr>
        <p:spPr>
          <a:xfrm>
            <a:off x="7365700" y="4581128"/>
            <a:ext cx="59067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 smtClean="0">
                <a:latin typeface="Trebuchet MS" panose="020B0603020202020204" pitchFamily="34" charset="0"/>
              </a:rPr>
              <a:t>Al2519</a:t>
            </a:r>
          </a:p>
          <a:p>
            <a:r>
              <a:rPr lang="pl-PL" sz="900" dirty="0" smtClean="0">
                <a:latin typeface="Trebuchet MS" panose="020B0603020202020204" pitchFamily="34" charset="0"/>
              </a:rPr>
              <a:t>TiGr2</a:t>
            </a:r>
          </a:p>
          <a:p>
            <a:r>
              <a:rPr lang="pl-PL" sz="900" dirty="0" smtClean="0">
                <a:latin typeface="Trebuchet MS" panose="020B0603020202020204" pitchFamily="34" charset="0"/>
              </a:rPr>
              <a:t>TiGr5</a:t>
            </a:r>
          </a:p>
        </p:txBody>
      </p:sp>
      <p:sp>
        <p:nvSpPr>
          <p:cNvPr id="46" name="pole tekstowe 45"/>
          <p:cNvSpPr txBox="1"/>
          <p:nvPr/>
        </p:nvSpPr>
        <p:spPr>
          <a:xfrm>
            <a:off x="1187624" y="4649361"/>
            <a:ext cx="59067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 smtClean="0">
                <a:latin typeface="Trebuchet MS" panose="020B0603020202020204" pitchFamily="34" charset="0"/>
              </a:rPr>
              <a:t>Al2519</a:t>
            </a:r>
          </a:p>
          <a:p>
            <a:r>
              <a:rPr lang="pl-PL" sz="900" dirty="0" smtClean="0">
                <a:latin typeface="Trebuchet MS" panose="020B0603020202020204" pitchFamily="34" charset="0"/>
              </a:rPr>
              <a:t>TiGr2</a:t>
            </a:r>
          </a:p>
          <a:p>
            <a:r>
              <a:rPr lang="pl-PL" sz="900" dirty="0" smtClean="0">
                <a:latin typeface="Trebuchet MS" panose="020B0603020202020204" pitchFamily="34" charset="0"/>
              </a:rPr>
              <a:t>TiGr5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pole tekstowe 24"/>
              <p:cNvSpPr txBox="1"/>
              <p:nvPr/>
            </p:nvSpPr>
            <p:spPr>
              <a:xfrm>
                <a:off x="4884383" y="3738518"/>
                <a:ext cx="325178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1400" b="0" i="1" smtClean="0">
                          <a:solidFill>
                            <a:srgbClr val="FF8600"/>
                          </a:solidFill>
                          <a:latin typeface="Cambria Math"/>
                        </a:rPr>
                        <m:t>𝐻𝑒𝑎𝑡</m:t>
                      </m:r>
                      <m:r>
                        <a:rPr lang="pl-PL" sz="1400" b="0" i="1" smtClean="0">
                          <a:solidFill>
                            <a:srgbClr val="FF8600"/>
                          </a:solidFill>
                          <a:latin typeface="Cambria Math"/>
                        </a:rPr>
                        <m:t> </m:t>
                      </m:r>
                      <m:r>
                        <a:rPr lang="pl-PL" sz="1400" b="0" i="1" smtClean="0">
                          <a:solidFill>
                            <a:srgbClr val="FF8600"/>
                          </a:solidFill>
                          <a:latin typeface="Cambria Math"/>
                        </a:rPr>
                        <m:t>𝑒𝑛𝑒𝑟𝑔𝑦</m:t>
                      </m:r>
                      <m:r>
                        <a:rPr lang="pl-PL" sz="1400" b="0" i="1" smtClean="0">
                          <a:solidFill>
                            <a:srgbClr val="FF8600"/>
                          </a:solidFill>
                          <a:latin typeface="Cambria Math"/>
                        </a:rPr>
                        <m:t> </m:t>
                      </m:r>
                      <m:r>
                        <a:rPr lang="pl-PL" sz="1400" b="0" i="1" smtClean="0">
                          <a:solidFill>
                            <a:srgbClr val="FF8600"/>
                          </a:solidFill>
                          <a:latin typeface="Cambria Math"/>
                        </a:rPr>
                        <m:t>𝑎𝑐𝑐𝑢𝑚𝑢𝑙𝑎𝑡𝑖𝑜𝑛</m:t>
                      </m:r>
                      <m:r>
                        <a:rPr lang="pl-PL" sz="1400" b="0" i="1" smtClean="0">
                          <a:solidFill>
                            <a:srgbClr val="FF8600"/>
                          </a:solidFill>
                          <a:latin typeface="Cambria Math"/>
                        </a:rPr>
                        <m:t> </m:t>
                      </m:r>
                      <m:r>
                        <a:rPr lang="pl-PL" sz="1400" b="0" i="1" smtClean="0">
                          <a:solidFill>
                            <a:srgbClr val="FF8600"/>
                          </a:solidFill>
                          <a:latin typeface="Cambria Math"/>
                        </a:rPr>
                        <m:t>𝐸</m:t>
                      </m:r>
                      <m:r>
                        <a:rPr lang="pl-PL" sz="1400" b="0" i="1" smtClean="0">
                          <a:solidFill>
                            <a:srgbClr val="FF8600"/>
                          </a:solidFill>
                          <a:latin typeface="Cambria Math"/>
                          <a:ea typeface="Cambria Math"/>
                        </a:rPr>
                        <m:t>≈150</m:t>
                      </m:r>
                      <m:r>
                        <a:rPr lang="pl-PL" sz="1400" b="0" i="1" smtClean="0">
                          <a:solidFill>
                            <a:srgbClr val="FF8600"/>
                          </a:solidFill>
                          <a:latin typeface="Cambria Math"/>
                          <a:ea typeface="Cambria Math"/>
                        </a:rPr>
                        <m:t>𝑘𝐽</m:t>
                      </m:r>
                    </m:oMath>
                  </m:oMathPara>
                </a14:m>
                <a:endParaRPr lang="pl-PL" sz="1400" dirty="0" smtClean="0">
                  <a:solidFill>
                    <a:srgbClr val="FF8600"/>
                  </a:solidFill>
                  <a:latin typeface="Kuba Reczny 2005" pitchFamily="2" charset="0"/>
                </a:endParaRPr>
              </a:p>
            </p:txBody>
          </p:sp>
        </mc:Choice>
        <mc:Fallback xmlns="">
          <p:sp>
            <p:nvSpPr>
              <p:cNvPr id="25" name="pole tekstowe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4383" y="3738518"/>
                <a:ext cx="3251788" cy="30777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pole tekstowe 48"/>
              <p:cNvSpPr txBox="1"/>
              <p:nvPr/>
            </p:nvSpPr>
            <p:spPr>
              <a:xfrm>
                <a:off x="4704588" y="5229200"/>
                <a:ext cx="325178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1400" b="0" i="1" smtClean="0">
                          <a:solidFill>
                            <a:srgbClr val="FF8600"/>
                          </a:solidFill>
                          <a:latin typeface="Cambria Math"/>
                        </a:rPr>
                        <m:t>𝐻𝑒𝑎𝑡</m:t>
                      </m:r>
                      <m:r>
                        <a:rPr lang="pl-PL" sz="1400" b="0" i="1" smtClean="0">
                          <a:solidFill>
                            <a:srgbClr val="FF8600"/>
                          </a:solidFill>
                          <a:latin typeface="Cambria Math"/>
                        </a:rPr>
                        <m:t> </m:t>
                      </m:r>
                      <m:r>
                        <a:rPr lang="pl-PL" sz="1400" b="0" i="1" smtClean="0">
                          <a:solidFill>
                            <a:srgbClr val="FF8600"/>
                          </a:solidFill>
                          <a:latin typeface="Cambria Math"/>
                        </a:rPr>
                        <m:t>𝑒𝑛𝑒𝑟𝑔𝑦</m:t>
                      </m:r>
                      <m:r>
                        <a:rPr lang="pl-PL" sz="1400" b="0" i="1" smtClean="0">
                          <a:solidFill>
                            <a:srgbClr val="FF8600"/>
                          </a:solidFill>
                          <a:latin typeface="Cambria Math"/>
                        </a:rPr>
                        <m:t> </m:t>
                      </m:r>
                      <m:r>
                        <a:rPr lang="pl-PL" sz="1400" b="0" i="1" smtClean="0">
                          <a:solidFill>
                            <a:srgbClr val="FF8600"/>
                          </a:solidFill>
                          <a:latin typeface="Cambria Math"/>
                        </a:rPr>
                        <m:t>𝑎𝑐𝑐𝑢𝑚𝑢𝑙𝑎𝑡𝑖𝑜𝑛</m:t>
                      </m:r>
                      <m:r>
                        <a:rPr lang="pl-PL" sz="1400" b="0" i="1" smtClean="0">
                          <a:solidFill>
                            <a:srgbClr val="FF8600"/>
                          </a:solidFill>
                          <a:latin typeface="Cambria Math"/>
                        </a:rPr>
                        <m:t> </m:t>
                      </m:r>
                      <m:r>
                        <a:rPr lang="pl-PL" sz="1400" b="0" i="1" smtClean="0">
                          <a:solidFill>
                            <a:srgbClr val="FF8600"/>
                          </a:solidFill>
                          <a:latin typeface="Cambria Math"/>
                        </a:rPr>
                        <m:t>𝐸</m:t>
                      </m:r>
                      <m:r>
                        <a:rPr lang="pl-PL" sz="1400" b="0" i="1" smtClean="0">
                          <a:solidFill>
                            <a:srgbClr val="FF8600"/>
                          </a:solidFill>
                          <a:latin typeface="Cambria Math"/>
                          <a:ea typeface="Cambria Math"/>
                        </a:rPr>
                        <m:t>≈200</m:t>
                      </m:r>
                      <m:r>
                        <a:rPr lang="pl-PL" sz="1400" b="0" i="1" smtClean="0">
                          <a:solidFill>
                            <a:srgbClr val="FF8600"/>
                          </a:solidFill>
                          <a:latin typeface="Cambria Math"/>
                          <a:ea typeface="Cambria Math"/>
                        </a:rPr>
                        <m:t>𝑘𝐽</m:t>
                      </m:r>
                    </m:oMath>
                  </m:oMathPara>
                </a14:m>
                <a:endParaRPr lang="pl-PL" sz="1600" dirty="0" smtClean="0">
                  <a:solidFill>
                    <a:srgbClr val="FF8600"/>
                  </a:solidFill>
                  <a:latin typeface="Kuba Reczny 2005" pitchFamily="2" charset="0"/>
                </a:endParaRPr>
              </a:p>
            </p:txBody>
          </p:sp>
        </mc:Choice>
        <mc:Fallback xmlns="">
          <p:sp>
            <p:nvSpPr>
              <p:cNvPr id="49" name="pole tekstowe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4588" y="5229200"/>
                <a:ext cx="3251788" cy="30777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pole tekstowe 50"/>
          <p:cNvSpPr txBox="1"/>
          <p:nvPr/>
        </p:nvSpPr>
        <p:spPr>
          <a:xfrm>
            <a:off x="1216819" y="5661248"/>
            <a:ext cx="4075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err="1" smtClean="0">
                <a:latin typeface="Trebuchet MS" panose="020B0603020202020204" pitchFamily="34" charset="0"/>
              </a:rPr>
              <a:t>Difference</a:t>
            </a:r>
            <a:r>
              <a:rPr lang="pl-PL" sz="1200" dirty="0" smtClean="0">
                <a:latin typeface="Trebuchet MS" panose="020B0603020202020204" pitchFamily="34" charset="0"/>
              </a:rPr>
              <a:t> in </a:t>
            </a:r>
            <a:r>
              <a:rPr lang="pl-PL" sz="1200" dirty="0" err="1" smtClean="0">
                <a:latin typeface="Trebuchet MS" panose="020B0603020202020204" pitchFamily="34" charset="0"/>
              </a:rPr>
              <a:t>energy</a:t>
            </a:r>
            <a:r>
              <a:rPr lang="pl-PL" sz="1200" dirty="0" smtClean="0">
                <a:latin typeface="Trebuchet MS" panose="020B0603020202020204" pitchFamily="34" charset="0"/>
              </a:rPr>
              <a:t> </a:t>
            </a:r>
            <a:r>
              <a:rPr lang="pl-PL" sz="1200" dirty="0" err="1" smtClean="0">
                <a:latin typeface="Trebuchet MS" panose="020B0603020202020204" pitchFamily="34" charset="0"/>
              </a:rPr>
              <a:t>absorbed</a:t>
            </a:r>
            <a:r>
              <a:rPr lang="pl-PL" sz="1200" dirty="0" smtClean="0">
                <a:latin typeface="Trebuchet MS" panose="020B0603020202020204" pitchFamily="34" charset="0"/>
              </a:rPr>
              <a:t> by the materials </a:t>
            </a:r>
            <a:r>
              <a:rPr lang="pl-PL" sz="1200" dirty="0" err="1" smtClean="0">
                <a:latin typeface="Trebuchet MS" panose="020B0603020202020204" pitchFamily="34" charset="0"/>
              </a:rPr>
              <a:t>structure</a:t>
            </a:r>
            <a:endParaRPr lang="pl-PL" sz="1200" dirty="0" smtClean="0">
              <a:latin typeface="Trebuchet MS" panose="020B0603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pole tekstowe 25"/>
              <p:cNvSpPr txBox="1"/>
              <p:nvPr/>
            </p:nvSpPr>
            <p:spPr>
              <a:xfrm>
                <a:off x="5292080" y="5661248"/>
                <a:ext cx="118436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16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pl-PL" sz="1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𝐸</m:t>
                      </m:r>
                      <m:r>
                        <a:rPr lang="pl-PL" sz="1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=50</m:t>
                      </m:r>
                      <m:r>
                        <a:rPr lang="pl-PL" sz="1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𝑘𝐽</m:t>
                      </m:r>
                    </m:oMath>
                  </m:oMathPara>
                </a14:m>
                <a:endParaRPr lang="pl-PL" sz="1600" dirty="0" smtClean="0">
                  <a:solidFill>
                    <a:schemeClr val="tx1"/>
                  </a:solidFill>
                  <a:latin typeface="Kuba Reczny 2005" pitchFamily="2" charset="0"/>
                </a:endParaRPr>
              </a:p>
            </p:txBody>
          </p:sp>
        </mc:Choice>
        <mc:Fallback xmlns="">
          <p:sp>
            <p:nvSpPr>
              <p:cNvPr id="26" name="pole tekstowe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5661248"/>
                <a:ext cx="1184363" cy="338554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16157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17" grpId="0"/>
      <p:bldP spid="12" grpId="0" animBg="1"/>
      <p:bldP spid="24" grpId="0"/>
      <p:bldP spid="39" grpId="0" animBg="1"/>
      <p:bldP spid="40" grpId="0"/>
      <p:bldP spid="41" grpId="0"/>
      <p:bldP spid="42" grpId="0"/>
      <p:bldP spid="43" grpId="0"/>
      <p:bldP spid="44" grpId="0"/>
      <p:bldP spid="45" grpId="0"/>
      <p:bldP spid="46" grpId="0"/>
      <p:bldP spid="25" grpId="0"/>
      <p:bldP spid="49" grpId="0"/>
      <p:bldP spid="51" grpId="0"/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pole tekstowe 6"/>
          <p:cNvSpPr txBox="1">
            <a:spLocks noChangeArrowheads="1"/>
          </p:cNvSpPr>
          <p:nvPr/>
        </p:nvSpPr>
        <p:spPr bwMode="auto">
          <a:xfrm>
            <a:off x="648000" y="1556792"/>
            <a:ext cx="73129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3600" dirty="0" err="1" smtClean="0">
                <a:solidFill>
                  <a:srgbClr val="DC1A03"/>
                </a:solidFill>
                <a:latin typeface="Trebuchet MS" pitchFamily="34" charset="0"/>
              </a:rPr>
              <a:t>Aluminum</a:t>
            </a:r>
            <a:r>
              <a:rPr lang="pl-PL" sz="3600" dirty="0" smtClean="0">
                <a:solidFill>
                  <a:srgbClr val="DC1A03"/>
                </a:solidFill>
                <a:latin typeface="Trebuchet MS" pitchFamily="34" charset="0"/>
              </a:rPr>
              <a:t> 2519/ </a:t>
            </a:r>
            <a:r>
              <a:rPr lang="pl-PL" sz="3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Titanium</a:t>
            </a:r>
            <a:r>
              <a:rPr lang="pl-PL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 Grade 5</a:t>
            </a:r>
            <a:endParaRPr lang="pl-PL" sz="3600" dirty="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15" name="Symbol zastępczy numeru slajdu 10"/>
          <p:cNvSpPr>
            <a:spLocks noGrp="1"/>
          </p:cNvSpPr>
          <p:nvPr>
            <p:ph type="sldNum" sz="quarter" idx="12"/>
          </p:nvPr>
        </p:nvSpPr>
        <p:spPr bwMode="auto">
          <a:xfrm>
            <a:off x="8532813" y="6448425"/>
            <a:ext cx="503237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500" dirty="0" smtClean="0">
                <a:solidFill>
                  <a:schemeClr val="bg1">
                    <a:lumMod val="65000"/>
                  </a:schemeClr>
                </a:solidFill>
                <a:latin typeface="Trebuchet MS" pitchFamily="34" charset="0"/>
              </a:rPr>
              <a:t>.01</a:t>
            </a:r>
          </a:p>
        </p:txBody>
      </p:sp>
      <p:pic>
        <p:nvPicPr>
          <p:cNvPr id="5124" name="Obraz 10" descr="logo_explome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188640"/>
            <a:ext cx="16954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rostokąt 6"/>
          <p:cNvSpPr/>
          <p:nvPr/>
        </p:nvSpPr>
        <p:spPr>
          <a:xfrm>
            <a:off x="1216819" y="2203123"/>
            <a:ext cx="1148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err="1" smtClean="0">
                <a:solidFill>
                  <a:srgbClr val="CD9A00"/>
                </a:solidFill>
                <a:latin typeface="Trebuchet MS" pitchFamily="34" charset="0"/>
              </a:rPr>
              <a:t>Overview</a:t>
            </a:r>
            <a:endParaRPr lang="pl-PL" dirty="0">
              <a:solidFill>
                <a:srgbClr val="CD9A00"/>
              </a:solidFill>
              <a:latin typeface="Trebuchet MS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755576" y="6525344"/>
            <a:ext cx="55446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>
                <a:solidFill>
                  <a:schemeClr val="bg1"/>
                </a:solidFill>
              </a:rPr>
              <a:t>Umowa nr PBS2/A5/35/2013 z dn.24.10.2013, realizacja zadania nr 4</a:t>
            </a:r>
          </a:p>
        </p:txBody>
      </p:sp>
      <p:sp>
        <p:nvSpPr>
          <p:cNvPr id="4" name="Prostokąt 3"/>
          <p:cNvSpPr/>
          <p:nvPr/>
        </p:nvSpPr>
        <p:spPr>
          <a:xfrm>
            <a:off x="3131840" y="735087"/>
            <a:ext cx="4608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  <a:t>New </a:t>
            </a:r>
            <a:r>
              <a:rPr lang="pl-PL" sz="1200" dirty="0" err="1" smtClean="0">
                <a:solidFill>
                  <a:schemeClr val="bg1">
                    <a:lumMod val="50000"/>
                  </a:schemeClr>
                </a:solidFill>
              </a:rPr>
              <a:t>advanced</a:t>
            </a: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l-PL" sz="1200" dirty="0" err="1" smtClean="0">
                <a:solidFill>
                  <a:schemeClr val="bg1">
                    <a:lumMod val="50000"/>
                  </a:schemeClr>
                </a:solidFill>
              </a:rPr>
              <a:t>layer</a:t>
            </a: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  <a:t> Al-Ti materials with </a:t>
            </a:r>
            <a:r>
              <a:rPr lang="pl-PL" sz="1200" dirty="0" err="1" smtClean="0">
                <a:solidFill>
                  <a:schemeClr val="bg1">
                    <a:lumMod val="50000"/>
                  </a:schemeClr>
                </a:solidFill>
              </a:rPr>
              <a:t>enhanced</a:t>
            </a: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l-PL" sz="1200" dirty="0" err="1" smtClean="0">
                <a:solidFill>
                  <a:schemeClr val="bg1">
                    <a:lumMod val="50000"/>
                  </a:schemeClr>
                </a:solidFill>
              </a:rPr>
              <a:t>ballistic</a:t>
            </a: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l-PL" sz="1200" dirty="0" err="1" smtClean="0">
                <a:solidFill>
                  <a:schemeClr val="bg1">
                    <a:lumMod val="50000"/>
                  </a:schemeClr>
                </a:solidFill>
              </a:rPr>
              <a:t>resistance</a:t>
            </a: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  <a:t> for </a:t>
            </a:r>
            <a:r>
              <a:rPr lang="pl-PL" sz="1200" dirty="0" err="1" smtClean="0">
                <a:solidFill>
                  <a:schemeClr val="bg1">
                    <a:lumMod val="50000"/>
                  </a:schemeClr>
                </a:solidFill>
              </a:rPr>
              <a:t>aeronautic</a:t>
            </a: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  <a:t> and </a:t>
            </a:r>
            <a:r>
              <a:rPr lang="pl-PL" sz="1200" dirty="0" err="1" smtClean="0">
                <a:solidFill>
                  <a:schemeClr val="bg1">
                    <a:lumMod val="50000"/>
                  </a:schemeClr>
                </a:solidFill>
              </a:rPr>
              <a:t>space</a:t>
            </a: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l-PL" sz="1200" dirty="0" err="1" smtClean="0">
                <a:solidFill>
                  <a:schemeClr val="bg1">
                    <a:lumMod val="50000"/>
                  </a:schemeClr>
                </a:solidFill>
              </a:rPr>
              <a:t>constructions</a:t>
            </a:r>
            <a:endParaRPr lang="pl-PL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1475656" y="2780928"/>
            <a:ext cx="626469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 smtClean="0">
                <a:solidFill>
                  <a:srgbClr val="FF860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Both </a:t>
            </a:r>
            <a:r>
              <a:rPr lang="pl-PL" sz="1400" dirty="0" err="1" smtClean="0">
                <a:solidFill>
                  <a:srgbClr val="FF860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</a:t>
            </a:r>
            <a:r>
              <a:rPr lang="pl-PL" sz="1400" dirty="0" smtClean="0">
                <a:solidFill>
                  <a:srgbClr val="FF860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sz="1400" dirty="0" err="1" smtClean="0">
                <a:solidFill>
                  <a:srgbClr val="FF860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perfect</a:t>
            </a:r>
            <a:r>
              <a:rPr lang="pl-PL" sz="1400" dirty="0" smtClean="0">
                <a:solidFill>
                  <a:srgbClr val="FF860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sz="1400" dirty="0" err="1" smtClean="0">
                <a:solidFill>
                  <a:srgbClr val="FF860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construction</a:t>
            </a:r>
            <a:r>
              <a:rPr lang="pl-PL" sz="1400" dirty="0" smtClean="0">
                <a:solidFill>
                  <a:srgbClr val="FF860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materials (high </a:t>
            </a:r>
            <a:r>
              <a:rPr lang="pl-PL" sz="1400" dirty="0" err="1" smtClean="0">
                <a:solidFill>
                  <a:srgbClr val="FF860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endurance</a:t>
            </a:r>
            <a:r>
              <a:rPr lang="pl-PL" sz="1400" dirty="0" smtClean="0">
                <a:solidFill>
                  <a:srgbClr val="FF860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pl-PL" sz="1400" dirty="0" err="1" smtClean="0">
                <a:solidFill>
                  <a:srgbClr val="FF860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low</a:t>
            </a:r>
            <a:r>
              <a:rPr lang="pl-PL" sz="1400" dirty="0" smtClean="0">
                <a:solidFill>
                  <a:srgbClr val="FF860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sz="1400" dirty="0" err="1" smtClean="0">
                <a:solidFill>
                  <a:srgbClr val="FF860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density</a:t>
            </a:r>
            <a:r>
              <a:rPr lang="pl-PL" sz="1400" dirty="0" smtClean="0">
                <a:solidFill>
                  <a:srgbClr val="FF860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400" dirty="0" smtClean="0">
              <a:solidFill>
                <a:srgbClr val="FF8600"/>
              </a:solidFill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 err="1" smtClean="0">
                <a:solidFill>
                  <a:srgbClr val="FF860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Combining</a:t>
            </a:r>
            <a:r>
              <a:rPr lang="pl-PL" sz="1400" dirty="0" smtClean="0">
                <a:solidFill>
                  <a:srgbClr val="FF860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sz="1400" dirty="0" err="1" smtClean="0">
                <a:solidFill>
                  <a:srgbClr val="FF860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them</a:t>
            </a:r>
            <a:r>
              <a:rPr lang="pl-PL" sz="1400" dirty="0" smtClean="0">
                <a:solidFill>
                  <a:srgbClr val="FF860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sz="1400" dirty="0" err="1" smtClean="0">
                <a:solidFill>
                  <a:srgbClr val="FF860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</a:t>
            </a:r>
            <a:r>
              <a:rPr lang="pl-PL" sz="1400" dirty="0" smtClean="0">
                <a:solidFill>
                  <a:srgbClr val="FF860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sz="1400" dirty="0" err="1" smtClean="0">
                <a:solidFill>
                  <a:srgbClr val="FF860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give</a:t>
            </a:r>
            <a:r>
              <a:rPr lang="pl-PL" sz="1400" dirty="0" smtClean="0">
                <a:solidFill>
                  <a:srgbClr val="FF860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sz="1400" dirty="0" err="1" smtClean="0">
                <a:solidFill>
                  <a:srgbClr val="FF860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interesting</a:t>
            </a:r>
            <a:r>
              <a:rPr lang="pl-PL" sz="1400" dirty="0" smtClean="0">
                <a:solidFill>
                  <a:srgbClr val="FF860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sz="1400" dirty="0" err="1" smtClean="0">
                <a:solidFill>
                  <a:srgbClr val="FF860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results</a:t>
            </a:r>
            <a:endParaRPr lang="pl-PL" sz="1400" dirty="0" smtClean="0">
              <a:solidFill>
                <a:srgbClr val="FF8600"/>
              </a:solidFill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400" dirty="0">
              <a:solidFill>
                <a:srgbClr val="FF8600"/>
              </a:solidFill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 err="1" smtClean="0">
                <a:solidFill>
                  <a:srgbClr val="FF860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Clad</a:t>
            </a:r>
            <a:r>
              <a:rPr lang="pl-PL" sz="1400" dirty="0" smtClean="0">
                <a:solidFill>
                  <a:srgbClr val="FF860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materials </a:t>
            </a:r>
            <a:r>
              <a:rPr lang="pl-PL" sz="1400" dirty="0" err="1" smtClean="0">
                <a:solidFill>
                  <a:srgbClr val="FF860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will</a:t>
            </a:r>
            <a:r>
              <a:rPr lang="pl-PL" sz="1400" dirty="0" smtClean="0">
                <a:solidFill>
                  <a:srgbClr val="FF860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be </a:t>
            </a:r>
            <a:r>
              <a:rPr lang="pl-PL" sz="1400" dirty="0" err="1" smtClean="0">
                <a:solidFill>
                  <a:srgbClr val="FF860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tested</a:t>
            </a:r>
            <a:r>
              <a:rPr lang="pl-PL" sz="1400" dirty="0" smtClean="0">
                <a:solidFill>
                  <a:srgbClr val="FF860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pl-PL" sz="1400" dirty="0" err="1" smtClean="0">
                <a:solidFill>
                  <a:srgbClr val="FF860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various</a:t>
            </a:r>
            <a:r>
              <a:rPr lang="pl-PL" sz="1400" dirty="0" smtClean="0">
                <a:solidFill>
                  <a:srgbClr val="FF860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sz="1400" dirty="0" err="1" smtClean="0">
                <a:solidFill>
                  <a:srgbClr val="FF860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aspects</a:t>
            </a:r>
            <a:endParaRPr lang="pl-PL" sz="1400" dirty="0" smtClean="0">
              <a:solidFill>
                <a:srgbClr val="FF8600"/>
              </a:solidFill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400" dirty="0" err="1" smtClean="0">
                <a:solidFill>
                  <a:srgbClr val="FF860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Microstructure</a:t>
            </a:r>
            <a:endParaRPr lang="pl-PL" sz="1400" dirty="0" smtClean="0">
              <a:solidFill>
                <a:srgbClr val="FF8600"/>
              </a:solidFill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400" dirty="0" err="1" smtClean="0">
                <a:solidFill>
                  <a:srgbClr val="FF860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Mechanical</a:t>
            </a:r>
            <a:endParaRPr lang="pl-PL" sz="1400" dirty="0" smtClean="0">
              <a:solidFill>
                <a:srgbClr val="FF8600"/>
              </a:solidFill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400" dirty="0" err="1" smtClean="0">
                <a:solidFill>
                  <a:srgbClr val="FF860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Fatigue</a:t>
            </a:r>
            <a:endParaRPr lang="pl-PL" sz="1400" dirty="0" smtClean="0">
              <a:solidFill>
                <a:srgbClr val="FF8600"/>
              </a:solidFill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400" dirty="0" err="1" smtClean="0">
                <a:solidFill>
                  <a:srgbClr val="FF860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Ballistic</a:t>
            </a:r>
            <a:r>
              <a:rPr lang="pl-PL" sz="1400" dirty="0" smtClean="0">
                <a:solidFill>
                  <a:srgbClr val="FF860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sz="1400" dirty="0" err="1" smtClean="0">
                <a:solidFill>
                  <a:srgbClr val="FF860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resistance</a:t>
            </a:r>
            <a:endParaRPr lang="pl-PL" sz="1400" dirty="0" smtClean="0">
              <a:solidFill>
                <a:srgbClr val="FF8600"/>
              </a:solidFill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pl-PL" sz="1400" dirty="0" smtClean="0">
              <a:solidFill>
                <a:srgbClr val="FF8600"/>
              </a:solidFill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Picture 2" descr="Z:\Dzial RnD\prezentacje\EPNM 2014 - Kraków\ncbir_logo_e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29" y="764704"/>
            <a:ext cx="2437979" cy="662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7342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ymbol zastępczy numeru slajdu 10"/>
          <p:cNvSpPr>
            <a:spLocks noGrp="1"/>
          </p:cNvSpPr>
          <p:nvPr>
            <p:ph type="sldNum" sz="quarter" idx="12"/>
          </p:nvPr>
        </p:nvSpPr>
        <p:spPr bwMode="auto">
          <a:xfrm>
            <a:off x="8532813" y="6448425"/>
            <a:ext cx="503237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500" dirty="0" smtClean="0">
                <a:solidFill>
                  <a:schemeClr val="bg1">
                    <a:lumMod val="65000"/>
                  </a:schemeClr>
                </a:solidFill>
                <a:latin typeface="Trebuchet MS" pitchFamily="34" charset="0"/>
              </a:rPr>
              <a:t>.20</a:t>
            </a:r>
          </a:p>
        </p:txBody>
      </p:sp>
      <p:sp>
        <p:nvSpPr>
          <p:cNvPr id="13" name="pole tekstowe 6"/>
          <p:cNvSpPr txBox="1">
            <a:spLocks noChangeArrowheads="1"/>
          </p:cNvSpPr>
          <p:nvPr/>
        </p:nvSpPr>
        <p:spPr bwMode="auto">
          <a:xfrm>
            <a:off x="888005" y="3789040"/>
            <a:ext cx="7248651" cy="489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74638" indent="-274638" algn="ctr">
              <a:lnSpc>
                <a:spcPct val="7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pl-PL" sz="3600" dirty="0" smtClean="0">
                <a:solidFill>
                  <a:schemeClr val="bg1"/>
                </a:solidFill>
                <a:latin typeface="Trebuchet MS" pitchFamily="34" charset="0"/>
              </a:rPr>
              <a:t>THANK YOU FOR YOUR ATTENTION</a:t>
            </a:r>
            <a:endParaRPr lang="en-AU" sz="3600" dirty="0">
              <a:solidFill>
                <a:schemeClr val="bg1"/>
              </a:solidFill>
              <a:latin typeface="Trebuchet MS" pitchFamily="34" charset="0"/>
            </a:endParaRPr>
          </a:p>
        </p:txBody>
      </p:sp>
      <p:grpSp>
        <p:nvGrpSpPr>
          <p:cNvPr id="6" name="Grupa 5"/>
          <p:cNvGrpSpPr/>
          <p:nvPr/>
        </p:nvGrpSpPr>
        <p:grpSpPr>
          <a:xfrm>
            <a:off x="2376000" y="332656"/>
            <a:ext cx="4071389" cy="1512019"/>
            <a:chOff x="2376000" y="332656"/>
            <a:chExt cx="4071389" cy="1512019"/>
          </a:xfrm>
        </p:grpSpPr>
        <p:sp>
          <p:nvSpPr>
            <p:cNvPr id="7" name="pole tekstowe 6"/>
            <p:cNvSpPr txBox="1">
              <a:spLocks noChangeArrowheads="1"/>
            </p:cNvSpPr>
            <p:nvPr/>
          </p:nvSpPr>
          <p:spPr bwMode="auto">
            <a:xfrm>
              <a:off x="2425700" y="1382713"/>
              <a:ext cx="4017963" cy="461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25400" dist="25400" dir="2700000" algn="tl" rotWithShape="0">
                <a:schemeClr val="bg1">
                  <a:alpha val="50000"/>
                </a:schemeClr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pl-PL" sz="1200" b="1" spc="4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itchFamily="34" charset="0"/>
                </a:rPr>
                <a:t>ZAKŁAD TECHNOLOGII WYSOKOENERGETYCZNYCH</a:t>
              </a:r>
            </a:p>
            <a:p>
              <a:pPr algn="ctr">
                <a:defRPr/>
              </a:pPr>
              <a:r>
                <a:rPr lang="pl-PL" sz="1200" b="1" spc="4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itchFamily="34" charset="0"/>
                </a:rPr>
                <a:t>EXPLOMET GAŁKA, SZULC SPÓŁKA JAWNA</a:t>
              </a:r>
            </a:p>
          </p:txBody>
        </p:sp>
        <p:sp>
          <p:nvSpPr>
            <p:cNvPr id="8" name="pole tekstowe 7"/>
            <p:cNvSpPr txBox="1"/>
            <p:nvPr/>
          </p:nvSpPr>
          <p:spPr>
            <a:xfrm>
              <a:off x="3528000" y="666000"/>
              <a:ext cx="2919389" cy="830997"/>
            </a:xfrm>
            <a:prstGeom prst="rect">
              <a:avLst/>
            </a:prstGeom>
            <a:noFill/>
            <a:effectLst>
              <a:outerShdw blurRad="50800" dir="3120000" algn="ctr" rotWithShape="0">
                <a:schemeClr val="bg1">
                  <a:alpha val="39000"/>
                </a:scheme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pl-PL" sz="4800" dirty="0" smtClean="0">
                  <a:latin typeface="Arial Black" pitchFamily="34" charset="0"/>
                  <a:cs typeface="Arial" pitchFamily="34" charset="0"/>
                </a:rPr>
                <a:t>xplomet</a:t>
              </a:r>
            </a:p>
          </p:txBody>
        </p:sp>
        <p:pic>
          <p:nvPicPr>
            <p:cNvPr id="9" name="Obraz 8" descr="logo_znak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76000" y="332656"/>
              <a:ext cx="1276350" cy="1152525"/>
            </a:xfrm>
            <a:prstGeom prst="rect">
              <a:avLst/>
            </a:prstGeom>
          </p:spPr>
        </p:pic>
      </p:grpSp>
      <p:pic>
        <p:nvPicPr>
          <p:cNvPr id="10" name="Obraz 9" descr="3xherbxpole_ochronnexpozi7 logo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54712" y="6004768"/>
            <a:ext cx="249301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Obraz 10" descr="uexefrr_lxkolor7 logo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11502" y="6004768"/>
            <a:ext cx="222885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Obraz 11" descr="program_regionalny logo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75747" y="6004768"/>
            <a:ext cx="190627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pole tekstowe 6"/>
          <p:cNvSpPr txBox="1">
            <a:spLocks noChangeArrowheads="1"/>
          </p:cNvSpPr>
          <p:nvPr/>
        </p:nvSpPr>
        <p:spPr bwMode="auto">
          <a:xfrm>
            <a:off x="648000" y="1556792"/>
            <a:ext cx="204440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3600" dirty="0" smtClean="0">
                <a:solidFill>
                  <a:srgbClr val="DC1A03"/>
                </a:solidFill>
                <a:latin typeface="Trebuchet MS" pitchFamily="34" charset="0"/>
              </a:rPr>
              <a:t>Test </a:t>
            </a:r>
            <a:r>
              <a:rPr lang="pl-PL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Plan</a:t>
            </a:r>
            <a:endParaRPr lang="pl-PL" sz="3600" dirty="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15" name="Symbol zastępczy numeru slajdu 10"/>
          <p:cNvSpPr>
            <a:spLocks noGrp="1"/>
          </p:cNvSpPr>
          <p:nvPr>
            <p:ph type="sldNum" sz="quarter" idx="12"/>
          </p:nvPr>
        </p:nvSpPr>
        <p:spPr bwMode="auto">
          <a:xfrm>
            <a:off x="8532813" y="6448425"/>
            <a:ext cx="503237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500" dirty="0" smtClean="0">
                <a:solidFill>
                  <a:schemeClr val="bg1">
                    <a:lumMod val="65000"/>
                  </a:schemeClr>
                </a:solidFill>
                <a:latin typeface="Trebuchet MS" pitchFamily="34" charset="0"/>
              </a:rPr>
              <a:t>.02</a:t>
            </a:r>
          </a:p>
        </p:txBody>
      </p:sp>
      <p:pic>
        <p:nvPicPr>
          <p:cNvPr id="5124" name="Obraz 10" descr="logo_explome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188640"/>
            <a:ext cx="16954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rostokąt 2"/>
          <p:cNvSpPr/>
          <p:nvPr/>
        </p:nvSpPr>
        <p:spPr>
          <a:xfrm>
            <a:off x="755576" y="6525344"/>
            <a:ext cx="55446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>
                <a:solidFill>
                  <a:schemeClr val="bg1"/>
                </a:solidFill>
              </a:rPr>
              <a:t>Umowa nr PBS2/A5/35/2013 z dn.24.10.2013, realizacja zadania nr 4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1495120" y="2420888"/>
            <a:ext cx="626469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 err="1" smtClean="0"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Manufacture</a:t>
            </a:r>
            <a:r>
              <a:rPr lang="pl-PL" sz="1600" dirty="0" smtClean="0"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sz="1600" dirty="0" err="1" smtClean="0"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sample</a:t>
            </a:r>
            <a:r>
              <a:rPr lang="pl-PL" sz="1600" dirty="0" smtClean="0"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sz="1600" dirty="0" err="1" smtClean="0"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clad</a:t>
            </a:r>
            <a:r>
              <a:rPr lang="pl-PL" sz="1600" dirty="0" smtClean="0"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sz="1600" dirty="0" err="1" smtClean="0"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plates</a:t>
            </a:r>
            <a:r>
              <a:rPr lang="pl-PL" sz="1600" dirty="0" smtClean="0"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pl-PL" sz="1600" dirty="0" err="1" smtClean="0"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following</a:t>
            </a:r>
            <a:r>
              <a:rPr lang="pl-PL" sz="1600" dirty="0" smtClean="0"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sz="1600" dirty="0" err="1" smtClean="0"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sizes</a:t>
            </a:r>
            <a:endParaRPr lang="pl-PL" sz="1600" dirty="0" smtClean="0"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400" dirty="0" smtClean="0">
                <a:solidFill>
                  <a:srgbClr val="FF860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(3 </a:t>
            </a:r>
            <a:r>
              <a:rPr lang="pl-PL" sz="1400" dirty="0">
                <a:solidFill>
                  <a:srgbClr val="FF860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 </a:t>
            </a:r>
            <a:r>
              <a:rPr lang="pl-PL" sz="1400" dirty="0" smtClean="0">
                <a:solidFill>
                  <a:srgbClr val="FF860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3) x 300 x 500mm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400" dirty="0" smtClean="0">
                <a:solidFill>
                  <a:srgbClr val="FF860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(5 </a:t>
            </a:r>
            <a:r>
              <a:rPr lang="pl-PL" sz="1400" dirty="0">
                <a:solidFill>
                  <a:srgbClr val="FF860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 </a:t>
            </a:r>
            <a:r>
              <a:rPr lang="pl-PL" sz="1400" dirty="0" smtClean="0">
                <a:solidFill>
                  <a:srgbClr val="FF860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5)</a:t>
            </a:r>
            <a:r>
              <a:rPr lang="pl-PL" sz="1400" dirty="0">
                <a:solidFill>
                  <a:srgbClr val="FF860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x 300 x </a:t>
            </a:r>
            <a:r>
              <a:rPr lang="pl-PL" sz="1400" dirty="0" smtClean="0">
                <a:solidFill>
                  <a:srgbClr val="FF860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500mm</a:t>
            </a:r>
            <a:endParaRPr lang="pl-PL" sz="1400" dirty="0">
              <a:solidFill>
                <a:srgbClr val="FF8600"/>
              </a:solidFill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400" dirty="0" smtClean="0">
                <a:solidFill>
                  <a:srgbClr val="FF860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(10 + 10) </a:t>
            </a:r>
            <a:r>
              <a:rPr lang="pl-PL" sz="1400" dirty="0">
                <a:solidFill>
                  <a:srgbClr val="FF860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 300 x </a:t>
            </a:r>
            <a:r>
              <a:rPr lang="pl-PL" sz="1400" dirty="0" smtClean="0">
                <a:solidFill>
                  <a:srgbClr val="FF860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500mm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pl-PL" sz="1400" dirty="0" smtClean="0">
              <a:solidFill>
                <a:srgbClr val="FF8600"/>
              </a:solidFill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 smtClean="0"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</a:t>
            </a:r>
            <a:r>
              <a:rPr lang="pl-PL" sz="1600" dirty="0" err="1" smtClean="0"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following</a:t>
            </a:r>
            <a:r>
              <a:rPr lang="pl-PL" sz="1600" dirty="0" smtClean="0"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sz="1600" dirty="0" err="1" smtClean="0"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bonding</a:t>
            </a:r>
            <a:r>
              <a:rPr lang="pl-PL" sz="1600" dirty="0" smtClean="0"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sz="1600" dirty="0" err="1" smtClean="0"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varieties</a:t>
            </a:r>
            <a:endParaRPr lang="pl-PL" sz="1600" dirty="0" smtClean="0"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400" dirty="0" smtClean="0">
                <a:solidFill>
                  <a:srgbClr val="FF860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Direct </a:t>
            </a:r>
            <a:r>
              <a:rPr lang="pl-PL" sz="1400" dirty="0" err="1" smtClean="0">
                <a:solidFill>
                  <a:srgbClr val="FF860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bonding</a:t>
            </a:r>
            <a:r>
              <a:rPr lang="pl-PL" sz="1400" dirty="0" smtClean="0">
                <a:solidFill>
                  <a:srgbClr val="FF860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Ti6Al4V/2519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400" dirty="0" err="1" smtClean="0">
                <a:solidFill>
                  <a:srgbClr val="FF860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Bonding</a:t>
            </a:r>
            <a:r>
              <a:rPr lang="pl-PL" sz="1400" dirty="0" smtClean="0">
                <a:solidFill>
                  <a:srgbClr val="FF860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Ti6Al4V/2519 with 1mm Al1050 </a:t>
            </a:r>
            <a:r>
              <a:rPr lang="pl-PL" sz="1400" dirty="0" err="1" smtClean="0">
                <a:solidFill>
                  <a:srgbClr val="FF860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interlayer</a:t>
            </a:r>
            <a:endParaRPr lang="pl-PL" sz="1400" dirty="0" smtClean="0">
              <a:solidFill>
                <a:srgbClr val="FF8600"/>
              </a:solidFill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400" dirty="0" err="1" smtClean="0">
                <a:solidFill>
                  <a:srgbClr val="FF860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Bonding</a:t>
            </a:r>
            <a:r>
              <a:rPr lang="pl-PL" sz="1400" dirty="0">
                <a:solidFill>
                  <a:srgbClr val="FF860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Ti6Al4V/2519 </a:t>
            </a:r>
            <a:r>
              <a:rPr lang="pl-PL" sz="1400" dirty="0" smtClean="0">
                <a:solidFill>
                  <a:srgbClr val="FF860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 0,8mm TiGr2 </a:t>
            </a:r>
            <a:r>
              <a:rPr lang="pl-PL" sz="1400" dirty="0" err="1" smtClean="0">
                <a:solidFill>
                  <a:srgbClr val="FF860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interlayer</a:t>
            </a:r>
            <a:endParaRPr lang="pl-PL" sz="1400" dirty="0" smtClean="0">
              <a:solidFill>
                <a:srgbClr val="FF8600"/>
              </a:solidFill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3131840" y="735087"/>
            <a:ext cx="4608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  <a:t>New </a:t>
            </a:r>
            <a:r>
              <a:rPr lang="pl-PL" sz="1200" dirty="0" err="1" smtClean="0">
                <a:solidFill>
                  <a:schemeClr val="bg1">
                    <a:lumMod val="50000"/>
                  </a:schemeClr>
                </a:solidFill>
              </a:rPr>
              <a:t>advanced</a:t>
            </a: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l-PL" sz="1200" dirty="0" err="1" smtClean="0">
                <a:solidFill>
                  <a:schemeClr val="bg1">
                    <a:lumMod val="50000"/>
                  </a:schemeClr>
                </a:solidFill>
              </a:rPr>
              <a:t>layer</a:t>
            </a: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  <a:t> Al-Ti materials with </a:t>
            </a:r>
            <a:r>
              <a:rPr lang="pl-PL" sz="1200" dirty="0" err="1" smtClean="0">
                <a:solidFill>
                  <a:schemeClr val="bg1">
                    <a:lumMod val="50000"/>
                  </a:schemeClr>
                </a:solidFill>
              </a:rPr>
              <a:t>enhanced</a:t>
            </a: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l-PL" sz="1200" dirty="0" err="1" smtClean="0">
                <a:solidFill>
                  <a:schemeClr val="bg1">
                    <a:lumMod val="50000"/>
                  </a:schemeClr>
                </a:solidFill>
              </a:rPr>
              <a:t>ballistic</a:t>
            </a: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l-PL" sz="1200" dirty="0" err="1" smtClean="0">
                <a:solidFill>
                  <a:schemeClr val="bg1">
                    <a:lumMod val="50000"/>
                  </a:schemeClr>
                </a:solidFill>
              </a:rPr>
              <a:t>resistance</a:t>
            </a: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  <a:t> for </a:t>
            </a:r>
            <a:r>
              <a:rPr lang="pl-PL" sz="1200" dirty="0" err="1" smtClean="0">
                <a:solidFill>
                  <a:schemeClr val="bg1">
                    <a:lumMod val="50000"/>
                  </a:schemeClr>
                </a:solidFill>
              </a:rPr>
              <a:t>aeronautic</a:t>
            </a: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  <a:t> and </a:t>
            </a:r>
            <a:r>
              <a:rPr lang="pl-PL" sz="1200" dirty="0" err="1" smtClean="0">
                <a:solidFill>
                  <a:schemeClr val="bg1">
                    <a:lumMod val="50000"/>
                  </a:schemeClr>
                </a:solidFill>
              </a:rPr>
              <a:t>space</a:t>
            </a: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l-PL" sz="1200" dirty="0" err="1" smtClean="0">
                <a:solidFill>
                  <a:schemeClr val="bg1">
                    <a:lumMod val="50000"/>
                  </a:schemeClr>
                </a:solidFill>
              </a:rPr>
              <a:t>constructions</a:t>
            </a:r>
            <a:endParaRPr lang="pl-PL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2" name="Picture 2" descr="Z:\Dzial RnD\prezentacje\EPNM 2014 - Kraków\ncbir_logo_e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29" y="764704"/>
            <a:ext cx="2437979" cy="662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2033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pole tekstowe 6"/>
          <p:cNvSpPr txBox="1">
            <a:spLocks noChangeArrowheads="1"/>
          </p:cNvSpPr>
          <p:nvPr/>
        </p:nvSpPr>
        <p:spPr bwMode="auto">
          <a:xfrm>
            <a:off x="637752" y="1412776"/>
            <a:ext cx="597791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3600" dirty="0" err="1" smtClean="0">
                <a:solidFill>
                  <a:srgbClr val="DC1A03"/>
                </a:solidFill>
                <a:latin typeface="Trebuchet MS" pitchFamily="34" charset="0"/>
              </a:rPr>
              <a:t>Explosive</a:t>
            </a:r>
            <a:r>
              <a:rPr lang="pl-PL" sz="3600" dirty="0" smtClean="0">
                <a:solidFill>
                  <a:srgbClr val="DC1A03"/>
                </a:solidFill>
                <a:latin typeface="Trebuchet MS" pitchFamily="34" charset="0"/>
              </a:rPr>
              <a:t> </a:t>
            </a:r>
            <a:r>
              <a:rPr lang="pl-PL" sz="3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Material</a:t>
            </a:r>
            <a:r>
              <a:rPr lang="pl-PL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 </a:t>
            </a:r>
            <a:r>
              <a:rPr lang="pl-PL" sz="3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Selection</a:t>
            </a:r>
            <a:endParaRPr lang="pl-PL" sz="3600" dirty="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15" name="Symbol zastępczy numeru slajdu 10"/>
          <p:cNvSpPr>
            <a:spLocks noGrp="1"/>
          </p:cNvSpPr>
          <p:nvPr>
            <p:ph type="sldNum" sz="quarter" idx="12"/>
          </p:nvPr>
        </p:nvSpPr>
        <p:spPr bwMode="auto">
          <a:xfrm>
            <a:off x="8532813" y="6448425"/>
            <a:ext cx="503237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500" dirty="0" smtClean="0">
                <a:solidFill>
                  <a:schemeClr val="bg1">
                    <a:lumMod val="65000"/>
                  </a:schemeClr>
                </a:solidFill>
                <a:latin typeface="Trebuchet MS" pitchFamily="34" charset="0"/>
              </a:rPr>
              <a:t>.03</a:t>
            </a:r>
          </a:p>
        </p:txBody>
      </p:sp>
      <p:pic>
        <p:nvPicPr>
          <p:cNvPr id="5124" name="Obraz 10" descr="logo_explome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188640"/>
            <a:ext cx="16954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rostokąt 2"/>
          <p:cNvSpPr/>
          <p:nvPr/>
        </p:nvSpPr>
        <p:spPr>
          <a:xfrm>
            <a:off x="755576" y="6525344"/>
            <a:ext cx="55446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>
                <a:solidFill>
                  <a:schemeClr val="bg1"/>
                </a:solidFill>
              </a:rPr>
              <a:t>Umowa nr PBS2/A5/35/2013 z dn.24.10.2013, realizacja zadania nr 4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1547664" y="2276872"/>
            <a:ext cx="62646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rgbClr val="FF860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lvl="1" indent="-285750">
              <a:buFont typeface="Arial" panose="020B0604020202020204" pitchFamily="34" charset="0"/>
              <a:buChar char="•"/>
              <a:defRPr sz="1400">
                <a:solidFill>
                  <a:srgbClr val="FF860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</a:lstStyle>
          <a:p>
            <a:r>
              <a:rPr lang="pl-PL" dirty="0" err="1"/>
              <a:t>Detonation</a:t>
            </a:r>
            <a:r>
              <a:rPr lang="pl-PL" dirty="0"/>
              <a:t> </a:t>
            </a:r>
            <a:r>
              <a:rPr lang="pl-PL" dirty="0" err="1"/>
              <a:t>velocity</a:t>
            </a:r>
            <a:r>
              <a:rPr lang="pl-PL" dirty="0"/>
              <a:t> </a:t>
            </a:r>
            <a:r>
              <a:rPr lang="pl-PL" dirty="0" err="1"/>
              <a:t>measurement</a:t>
            </a:r>
            <a:r>
              <a:rPr lang="pl-PL" dirty="0"/>
              <a:t> in </a:t>
            </a:r>
            <a:r>
              <a:rPr lang="pl-PL" dirty="0" err="1"/>
              <a:t>various</a:t>
            </a:r>
            <a:r>
              <a:rPr lang="pl-PL" dirty="0"/>
              <a:t> </a:t>
            </a:r>
            <a:r>
              <a:rPr lang="pl-PL" dirty="0" err="1"/>
              <a:t>thicknesses</a:t>
            </a:r>
            <a:endParaRPr lang="pl-PL" dirty="0"/>
          </a:p>
          <a:p>
            <a:endParaRPr lang="pl-PL" dirty="0"/>
          </a:p>
          <a:p>
            <a:r>
              <a:rPr lang="pl-PL" dirty="0" err="1"/>
              <a:t>Selection</a:t>
            </a:r>
            <a:r>
              <a:rPr lang="pl-PL" dirty="0"/>
              <a:t> </a:t>
            </a:r>
            <a:r>
              <a:rPr lang="pl-PL" dirty="0" err="1"/>
              <a:t>criterias</a:t>
            </a:r>
            <a:r>
              <a:rPr lang="pl-PL" dirty="0"/>
              <a:t>:</a:t>
            </a:r>
          </a:p>
          <a:p>
            <a:pPr lvl="1"/>
            <a:r>
              <a:rPr lang="en-US" dirty="0"/>
              <a:t>stable course of the detonation in the usable layer</a:t>
            </a:r>
            <a:endParaRPr lang="pl-PL" dirty="0"/>
          </a:p>
          <a:p>
            <a:pPr lvl="1"/>
            <a:r>
              <a:rPr lang="en-US" dirty="0"/>
              <a:t>appropriate level of initiation sensitivity</a:t>
            </a:r>
            <a:endParaRPr lang="pl-PL" dirty="0"/>
          </a:p>
          <a:p>
            <a:pPr lvl="1"/>
            <a:r>
              <a:rPr lang="en-US" dirty="0"/>
              <a:t>appropriate resistance to atmospheric conditions, especially satisfactory hydrophobic properties</a:t>
            </a:r>
            <a:endParaRPr lang="pl-PL" dirty="0"/>
          </a:p>
          <a:p>
            <a:pPr lvl="1"/>
            <a:r>
              <a:rPr lang="en-US" dirty="0"/>
              <a:t>low manufacturing cost</a:t>
            </a:r>
            <a:endParaRPr lang="pl-PL" dirty="0"/>
          </a:p>
          <a:p>
            <a:pPr lvl="1"/>
            <a:r>
              <a:rPr lang="en-US" dirty="0"/>
              <a:t>maximal usability </a:t>
            </a:r>
            <a:r>
              <a:rPr lang="en-US" dirty="0" smtClean="0"/>
              <a:t>safety</a:t>
            </a:r>
            <a:endParaRPr lang="pl-PL" dirty="0"/>
          </a:p>
          <a:p>
            <a:pPr lvl="1"/>
            <a:endParaRPr lang="pl-PL" dirty="0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2267320"/>
              </p:ext>
            </p:extLst>
          </p:nvPr>
        </p:nvGraphicFramePr>
        <p:xfrm>
          <a:off x="1519160" y="4509120"/>
          <a:ext cx="5915025" cy="15849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162892"/>
                <a:gridCol w="1123276"/>
                <a:gridCol w="1209822"/>
                <a:gridCol w="1209822"/>
                <a:gridCol w="1209213"/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 err="1" smtClean="0">
                          <a:effectLst/>
                        </a:rPr>
                        <a:t>Chemical</a:t>
                      </a:r>
                      <a:r>
                        <a:rPr lang="pl-PL" sz="1200" dirty="0" smtClean="0">
                          <a:effectLst/>
                        </a:rPr>
                        <a:t> </a:t>
                      </a:r>
                      <a:r>
                        <a:rPr lang="pl-PL" sz="1200" dirty="0" err="1" smtClean="0">
                          <a:effectLst/>
                        </a:rPr>
                        <a:t>composition</a:t>
                      </a:r>
                      <a:r>
                        <a:rPr lang="pl-PL" sz="1200" dirty="0" smtClean="0">
                          <a:effectLst/>
                        </a:rPr>
                        <a:t>[%]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dirty="0" err="1" smtClean="0">
                          <a:effectLst/>
                        </a:rPr>
                        <a:t>Composition</a:t>
                      </a:r>
                      <a:r>
                        <a:rPr lang="pl-PL" sz="1400" dirty="0" smtClean="0">
                          <a:effectLst/>
                        </a:rPr>
                        <a:t> </a:t>
                      </a:r>
                      <a:r>
                        <a:rPr lang="pl-PL" sz="1400" dirty="0" err="1" smtClean="0">
                          <a:effectLst/>
                        </a:rPr>
                        <a:t>name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Saletrol B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Saletrol C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Saletrol B1</a:t>
                      </a: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Saletrol C1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 err="1" smtClean="0">
                          <a:effectLst/>
                        </a:rPr>
                        <a:t>Amonium</a:t>
                      </a:r>
                      <a:r>
                        <a:rPr lang="pl-PL" sz="1200" dirty="0" smtClean="0">
                          <a:effectLst/>
                        </a:rPr>
                        <a:t> </a:t>
                      </a:r>
                      <a:r>
                        <a:rPr lang="pl-PL" sz="1200" dirty="0" err="1" smtClean="0">
                          <a:effectLst/>
                        </a:rPr>
                        <a:t>Nitrate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76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76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79,2</a:t>
                      </a: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79,2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 err="1" smtClean="0">
                          <a:effectLst/>
                        </a:rPr>
                        <a:t>Sodium</a:t>
                      </a:r>
                      <a:r>
                        <a:rPr lang="pl-PL" sz="1200" dirty="0" smtClean="0">
                          <a:effectLst/>
                        </a:rPr>
                        <a:t> </a:t>
                      </a:r>
                      <a:r>
                        <a:rPr lang="pl-PL" sz="1200" dirty="0" err="1" smtClean="0">
                          <a:effectLst/>
                        </a:rPr>
                        <a:t>chloride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20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0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 err="1" smtClean="0">
                          <a:effectLst/>
                        </a:rPr>
                        <a:t>Mineral</a:t>
                      </a:r>
                      <a:r>
                        <a:rPr lang="pl-PL" sz="1200" dirty="0" smtClean="0">
                          <a:effectLst/>
                        </a:rPr>
                        <a:t> inert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0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20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 err="1" smtClean="0">
                          <a:effectLst/>
                        </a:rPr>
                        <a:t>Fuel</a:t>
                      </a:r>
                      <a:r>
                        <a:rPr lang="pl-PL" sz="1200" baseline="0" dirty="0" smtClean="0">
                          <a:effectLst/>
                        </a:rPr>
                        <a:t> </a:t>
                      </a:r>
                      <a:r>
                        <a:rPr lang="pl-PL" sz="1200" baseline="0" dirty="0" err="1" smtClean="0">
                          <a:effectLst/>
                        </a:rPr>
                        <a:t>oil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4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4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0,8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0,8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0" name="Prostokąt 9"/>
          <p:cNvSpPr/>
          <p:nvPr/>
        </p:nvSpPr>
        <p:spPr>
          <a:xfrm>
            <a:off x="3131840" y="735087"/>
            <a:ext cx="4608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  <a:t>New </a:t>
            </a:r>
            <a:r>
              <a:rPr lang="pl-PL" sz="1200" dirty="0" err="1" smtClean="0">
                <a:solidFill>
                  <a:schemeClr val="bg1">
                    <a:lumMod val="50000"/>
                  </a:schemeClr>
                </a:solidFill>
              </a:rPr>
              <a:t>advanced</a:t>
            </a: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l-PL" sz="1200" dirty="0" err="1" smtClean="0">
                <a:solidFill>
                  <a:schemeClr val="bg1">
                    <a:lumMod val="50000"/>
                  </a:schemeClr>
                </a:solidFill>
              </a:rPr>
              <a:t>layer</a:t>
            </a: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  <a:t> Al-Ti materials with </a:t>
            </a:r>
            <a:r>
              <a:rPr lang="pl-PL" sz="1200" dirty="0" err="1" smtClean="0">
                <a:solidFill>
                  <a:schemeClr val="bg1">
                    <a:lumMod val="50000"/>
                  </a:schemeClr>
                </a:solidFill>
              </a:rPr>
              <a:t>enhanced</a:t>
            </a: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l-PL" sz="1200" dirty="0" err="1" smtClean="0">
                <a:solidFill>
                  <a:schemeClr val="bg1">
                    <a:lumMod val="50000"/>
                  </a:schemeClr>
                </a:solidFill>
              </a:rPr>
              <a:t>ballistic</a:t>
            </a: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l-PL" sz="1200" dirty="0" err="1" smtClean="0">
                <a:solidFill>
                  <a:schemeClr val="bg1">
                    <a:lumMod val="50000"/>
                  </a:schemeClr>
                </a:solidFill>
              </a:rPr>
              <a:t>resistance</a:t>
            </a: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  <a:t> for </a:t>
            </a:r>
            <a:r>
              <a:rPr lang="pl-PL" sz="1200" dirty="0" err="1" smtClean="0">
                <a:solidFill>
                  <a:schemeClr val="bg1">
                    <a:lumMod val="50000"/>
                  </a:schemeClr>
                </a:solidFill>
              </a:rPr>
              <a:t>aeronautic</a:t>
            </a: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  <a:t> and </a:t>
            </a:r>
            <a:r>
              <a:rPr lang="pl-PL" sz="1200" dirty="0" err="1" smtClean="0">
                <a:solidFill>
                  <a:schemeClr val="bg1">
                    <a:lumMod val="50000"/>
                  </a:schemeClr>
                </a:solidFill>
              </a:rPr>
              <a:t>space</a:t>
            </a: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l-PL" sz="1200" dirty="0" err="1" smtClean="0">
                <a:solidFill>
                  <a:schemeClr val="bg1">
                    <a:lumMod val="50000"/>
                  </a:schemeClr>
                </a:solidFill>
              </a:rPr>
              <a:t>constructions</a:t>
            </a:r>
            <a:endParaRPr lang="pl-PL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2" name="Picture 2" descr="Z:\Dzial RnD\prezentacje\EPNM 2014 - Kraków\ncbir_logo_e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29" y="764704"/>
            <a:ext cx="2437979" cy="662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19286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pole tekstowe 6"/>
          <p:cNvSpPr txBox="1">
            <a:spLocks noChangeArrowheads="1"/>
          </p:cNvSpPr>
          <p:nvPr/>
        </p:nvSpPr>
        <p:spPr bwMode="auto">
          <a:xfrm>
            <a:off x="637752" y="1412776"/>
            <a:ext cx="597791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3600" dirty="0" err="1" smtClean="0">
                <a:solidFill>
                  <a:srgbClr val="DC1A03"/>
                </a:solidFill>
                <a:latin typeface="Trebuchet MS" pitchFamily="34" charset="0"/>
              </a:rPr>
              <a:t>Explosive</a:t>
            </a:r>
            <a:r>
              <a:rPr lang="pl-PL" sz="3600" dirty="0" smtClean="0">
                <a:solidFill>
                  <a:srgbClr val="DC1A03"/>
                </a:solidFill>
                <a:latin typeface="Trebuchet MS" pitchFamily="34" charset="0"/>
              </a:rPr>
              <a:t> </a:t>
            </a:r>
            <a:r>
              <a:rPr lang="pl-PL" sz="3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Material</a:t>
            </a:r>
            <a:r>
              <a:rPr lang="pl-PL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 </a:t>
            </a:r>
            <a:r>
              <a:rPr lang="pl-PL" sz="3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Selection</a:t>
            </a:r>
            <a:endParaRPr lang="pl-PL" sz="3600" dirty="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15" name="Symbol zastępczy numeru slajdu 10"/>
          <p:cNvSpPr>
            <a:spLocks noGrp="1"/>
          </p:cNvSpPr>
          <p:nvPr>
            <p:ph type="sldNum" sz="quarter" idx="12"/>
          </p:nvPr>
        </p:nvSpPr>
        <p:spPr bwMode="auto">
          <a:xfrm>
            <a:off x="8532813" y="6448425"/>
            <a:ext cx="503237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500" dirty="0" smtClean="0">
                <a:solidFill>
                  <a:schemeClr val="bg1">
                    <a:lumMod val="65000"/>
                  </a:schemeClr>
                </a:solidFill>
                <a:latin typeface="Trebuchet MS" pitchFamily="34" charset="0"/>
              </a:rPr>
              <a:t>.04</a:t>
            </a:r>
          </a:p>
        </p:txBody>
      </p:sp>
      <p:pic>
        <p:nvPicPr>
          <p:cNvPr id="5124" name="Obraz 10" descr="logo_explome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188640"/>
            <a:ext cx="16954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rostokąt 2"/>
          <p:cNvSpPr/>
          <p:nvPr/>
        </p:nvSpPr>
        <p:spPr>
          <a:xfrm>
            <a:off x="755576" y="6525344"/>
            <a:ext cx="55446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>
                <a:solidFill>
                  <a:schemeClr val="bg1"/>
                </a:solidFill>
              </a:rPr>
              <a:t>Umowa nr PBS2/A5/35/2013 z dn.24.10.2013, realizacja zadania nr 4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8909387"/>
              </p:ext>
            </p:extLst>
          </p:nvPr>
        </p:nvGraphicFramePr>
        <p:xfrm>
          <a:off x="1616916" y="2924944"/>
          <a:ext cx="5850255" cy="975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69670"/>
                <a:gridCol w="1169670"/>
                <a:gridCol w="1170305"/>
                <a:gridCol w="1170305"/>
                <a:gridCol w="1170305"/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 err="1" smtClean="0">
                          <a:effectLst/>
                        </a:rPr>
                        <a:t>Explosive</a:t>
                      </a:r>
                      <a:r>
                        <a:rPr lang="pl-PL" sz="1200" dirty="0" smtClean="0">
                          <a:effectLst/>
                        </a:rPr>
                        <a:t> </a:t>
                      </a:r>
                      <a:r>
                        <a:rPr lang="pl-PL" sz="1200" dirty="0" err="1" smtClean="0">
                          <a:effectLst/>
                        </a:rPr>
                        <a:t>material</a:t>
                      </a:r>
                      <a:r>
                        <a:rPr lang="pl-PL" sz="1200" baseline="0" dirty="0" smtClean="0">
                          <a:effectLst/>
                        </a:rPr>
                        <a:t> </a:t>
                      </a:r>
                      <a:r>
                        <a:rPr lang="pl-PL" sz="1200" baseline="0" dirty="0" err="1" smtClean="0">
                          <a:effectLst/>
                        </a:rPr>
                        <a:t>height</a:t>
                      </a:r>
                      <a:endParaRPr lang="pl-PL" sz="1200" baseline="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</a:rPr>
                        <a:t>H[mm</a:t>
                      </a:r>
                      <a:r>
                        <a:rPr lang="pl-PL" sz="1200" dirty="0">
                          <a:effectLst/>
                        </a:rPr>
                        <a:t>]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dirty="0" err="1" smtClean="0">
                          <a:effectLst/>
                        </a:rPr>
                        <a:t>Detonation</a:t>
                      </a:r>
                      <a:r>
                        <a:rPr lang="pl-PL" sz="1400" dirty="0" smtClean="0">
                          <a:effectLst/>
                        </a:rPr>
                        <a:t> </a:t>
                      </a:r>
                      <a:r>
                        <a:rPr lang="pl-PL" sz="1400" dirty="0" err="1" smtClean="0">
                          <a:effectLst/>
                        </a:rPr>
                        <a:t>velocity</a:t>
                      </a:r>
                      <a:r>
                        <a:rPr lang="pl-PL" sz="1400" dirty="0" smtClean="0">
                          <a:effectLst/>
                        </a:rPr>
                        <a:t> </a:t>
                      </a:r>
                      <a:r>
                        <a:rPr lang="pl-PL" sz="1400" dirty="0">
                          <a:effectLst/>
                        </a:rPr>
                        <a:t>D [m/s]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Saletrol B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Saletrol C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Saletrol B1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Saletrol C1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30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2065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1980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1832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1809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50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2390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2286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2050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1910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0" name="Prostokąt 9"/>
          <p:cNvSpPr/>
          <p:nvPr/>
        </p:nvSpPr>
        <p:spPr>
          <a:xfrm>
            <a:off x="1182079" y="2038201"/>
            <a:ext cx="4447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err="1">
                <a:solidFill>
                  <a:srgbClr val="CD9A00"/>
                </a:solidFill>
                <a:latin typeface="Trebuchet MS" pitchFamily="34" charset="0"/>
              </a:rPr>
              <a:t>Detonation</a:t>
            </a:r>
            <a:r>
              <a:rPr lang="pl-PL" dirty="0">
                <a:solidFill>
                  <a:srgbClr val="CD9A00"/>
                </a:solidFill>
                <a:latin typeface="Trebuchet MS" pitchFamily="34" charset="0"/>
              </a:rPr>
              <a:t> </a:t>
            </a:r>
            <a:r>
              <a:rPr lang="pl-PL" dirty="0" err="1">
                <a:solidFill>
                  <a:srgbClr val="CD9A00"/>
                </a:solidFill>
                <a:latin typeface="Trebuchet MS" pitchFamily="34" charset="0"/>
              </a:rPr>
              <a:t>velocity</a:t>
            </a:r>
            <a:r>
              <a:rPr lang="pl-PL" dirty="0">
                <a:solidFill>
                  <a:srgbClr val="CD9A00"/>
                </a:solidFill>
                <a:latin typeface="Trebuchet MS" pitchFamily="34" charset="0"/>
              </a:rPr>
              <a:t> </a:t>
            </a:r>
            <a:r>
              <a:rPr lang="pl-PL" dirty="0" err="1">
                <a:solidFill>
                  <a:srgbClr val="CD9A00"/>
                </a:solidFill>
                <a:latin typeface="Trebuchet MS" pitchFamily="34" charset="0"/>
              </a:rPr>
              <a:t>measurement</a:t>
            </a:r>
            <a:r>
              <a:rPr lang="pl-PL" dirty="0">
                <a:solidFill>
                  <a:srgbClr val="CD9A00"/>
                </a:solidFill>
                <a:latin typeface="Trebuchet MS" pitchFamily="34" charset="0"/>
              </a:rPr>
              <a:t> </a:t>
            </a:r>
            <a:r>
              <a:rPr lang="pl-PL" dirty="0" err="1" smtClean="0">
                <a:solidFill>
                  <a:srgbClr val="CD9A00"/>
                </a:solidFill>
                <a:latin typeface="Trebuchet MS" pitchFamily="34" charset="0"/>
              </a:rPr>
              <a:t>results</a:t>
            </a:r>
            <a:endParaRPr lang="pl-PL" dirty="0">
              <a:solidFill>
                <a:srgbClr val="CD9A00"/>
              </a:solidFill>
              <a:latin typeface="Trebuchet MS" pitchFamily="34" charset="0"/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3131840" y="735087"/>
            <a:ext cx="4608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  <a:t>New </a:t>
            </a:r>
            <a:r>
              <a:rPr lang="pl-PL" sz="1200" dirty="0" err="1" smtClean="0">
                <a:solidFill>
                  <a:schemeClr val="bg1">
                    <a:lumMod val="50000"/>
                  </a:schemeClr>
                </a:solidFill>
              </a:rPr>
              <a:t>advanced</a:t>
            </a: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l-PL" sz="1200" dirty="0" err="1" smtClean="0">
                <a:solidFill>
                  <a:schemeClr val="bg1">
                    <a:lumMod val="50000"/>
                  </a:schemeClr>
                </a:solidFill>
              </a:rPr>
              <a:t>layer</a:t>
            </a: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  <a:t> Al-Ti materials with </a:t>
            </a:r>
            <a:r>
              <a:rPr lang="pl-PL" sz="1200" dirty="0" err="1" smtClean="0">
                <a:solidFill>
                  <a:schemeClr val="bg1">
                    <a:lumMod val="50000"/>
                  </a:schemeClr>
                </a:solidFill>
              </a:rPr>
              <a:t>enhanced</a:t>
            </a: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l-PL" sz="1200" dirty="0" err="1" smtClean="0">
                <a:solidFill>
                  <a:schemeClr val="bg1">
                    <a:lumMod val="50000"/>
                  </a:schemeClr>
                </a:solidFill>
              </a:rPr>
              <a:t>ballistic</a:t>
            </a: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l-PL" sz="1200" dirty="0" err="1" smtClean="0">
                <a:solidFill>
                  <a:schemeClr val="bg1">
                    <a:lumMod val="50000"/>
                  </a:schemeClr>
                </a:solidFill>
              </a:rPr>
              <a:t>resistance</a:t>
            </a: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  <a:t> for </a:t>
            </a:r>
            <a:r>
              <a:rPr lang="pl-PL" sz="1200" dirty="0" err="1" smtClean="0">
                <a:solidFill>
                  <a:schemeClr val="bg1">
                    <a:lumMod val="50000"/>
                  </a:schemeClr>
                </a:solidFill>
              </a:rPr>
              <a:t>aeronautic</a:t>
            </a: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  <a:t> and </a:t>
            </a:r>
            <a:r>
              <a:rPr lang="pl-PL" sz="1200" dirty="0" err="1" smtClean="0">
                <a:solidFill>
                  <a:schemeClr val="bg1">
                    <a:lumMod val="50000"/>
                  </a:schemeClr>
                </a:solidFill>
              </a:rPr>
              <a:t>space</a:t>
            </a: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l-PL" sz="1200" dirty="0" err="1" smtClean="0">
                <a:solidFill>
                  <a:schemeClr val="bg1">
                    <a:lumMod val="50000"/>
                  </a:schemeClr>
                </a:solidFill>
              </a:rPr>
              <a:t>constructions</a:t>
            </a:r>
            <a:endParaRPr lang="pl-PL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3" name="Picture 2" descr="Z:\Dzial RnD\prezentacje\EPNM 2014 - Kraków\ncbir_logo_e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29" y="764704"/>
            <a:ext cx="2437979" cy="662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09010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pole tekstowe 6"/>
          <p:cNvSpPr txBox="1">
            <a:spLocks noChangeArrowheads="1"/>
          </p:cNvSpPr>
          <p:nvPr/>
        </p:nvSpPr>
        <p:spPr bwMode="auto">
          <a:xfrm>
            <a:off x="637752" y="1412776"/>
            <a:ext cx="605005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3600" dirty="0" err="1" smtClean="0">
                <a:solidFill>
                  <a:srgbClr val="DC1A03"/>
                </a:solidFill>
                <a:latin typeface="Trebuchet MS" pitchFamily="34" charset="0"/>
              </a:rPr>
              <a:t>Manufactured</a:t>
            </a:r>
            <a:r>
              <a:rPr lang="pl-PL" sz="3600" dirty="0" smtClean="0">
                <a:solidFill>
                  <a:srgbClr val="DC1A03"/>
                </a:solidFill>
                <a:latin typeface="Trebuchet MS" pitchFamily="34" charset="0"/>
              </a:rPr>
              <a:t> </a:t>
            </a:r>
            <a:r>
              <a:rPr lang="pl-PL" sz="3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Sample</a:t>
            </a:r>
            <a:r>
              <a:rPr lang="pl-PL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 </a:t>
            </a:r>
            <a:r>
              <a:rPr lang="pl-PL" sz="3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Plates</a:t>
            </a:r>
            <a:endParaRPr lang="pl-PL" sz="3600" dirty="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15" name="Symbol zastępczy numeru slajdu 10"/>
          <p:cNvSpPr>
            <a:spLocks noGrp="1"/>
          </p:cNvSpPr>
          <p:nvPr>
            <p:ph type="sldNum" sz="quarter" idx="12"/>
          </p:nvPr>
        </p:nvSpPr>
        <p:spPr bwMode="auto">
          <a:xfrm>
            <a:off x="8532813" y="6448425"/>
            <a:ext cx="503237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500" dirty="0" smtClean="0">
                <a:solidFill>
                  <a:schemeClr val="bg1">
                    <a:lumMod val="65000"/>
                  </a:schemeClr>
                </a:solidFill>
                <a:latin typeface="Trebuchet MS" pitchFamily="34" charset="0"/>
              </a:rPr>
              <a:t>.05</a:t>
            </a:r>
          </a:p>
        </p:txBody>
      </p:sp>
      <p:pic>
        <p:nvPicPr>
          <p:cNvPr id="5124" name="Obraz 10" descr="logo_explome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188640"/>
            <a:ext cx="16954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rostokąt 2"/>
          <p:cNvSpPr/>
          <p:nvPr/>
        </p:nvSpPr>
        <p:spPr>
          <a:xfrm>
            <a:off x="755576" y="6525344"/>
            <a:ext cx="55446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>
                <a:solidFill>
                  <a:schemeClr val="bg1"/>
                </a:solidFill>
              </a:rPr>
              <a:t>Umowa nr PBS2/A5/35/2013 z dn.24.10.2013, realizacja zadania nr 4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1547664" y="2780928"/>
            <a:ext cx="62646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rgbClr val="FF860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lvl="1" indent="-285750">
              <a:buFont typeface="Arial" panose="020B0604020202020204" pitchFamily="34" charset="0"/>
              <a:buChar char="•"/>
              <a:defRPr sz="1400">
                <a:solidFill>
                  <a:srgbClr val="FF860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</a:lstStyle>
          <a:p>
            <a:pPr lvl="0"/>
            <a:r>
              <a:rPr lang="en-US" dirty="0"/>
              <a:t>Ultrasonic examination of the bonding </a:t>
            </a:r>
            <a:r>
              <a:rPr lang="en-US" dirty="0" smtClean="0"/>
              <a:t>zone</a:t>
            </a:r>
            <a:endParaRPr lang="pl-PL" dirty="0" smtClean="0"/>
          </a:p>
          <a:p>
            <a:pPr lvl="0"/>
            <a:endParaRPr lang="pl-PL" dirty="0"/>
          </a:p>
          <a:p>
            <a:pPr lvl="0"/>
            <a:r>
              <a:rPr lang="en-US" dirty="0"/>
              <a:t>Mechanical endurance examination consisting of sheer, tensile and bend </a:t>
            </a:r>
            <a:r>
              <a:rPr lang="en-US" dirty="0" smtClean="0"/>
              <a:t>tests</a:t>
            </a:r>
            <a:endParaRPr lang="pl-PL" dirty="0" smtClean="0"/>
          </a:p>
          <a:p>
            <a:pPr lvl="0"/>
            <a:endParaRPr lang="pl-PL" dirty="0"/>
          </a:p>
          <a:p>
            <a:pPr lvl="0"/>
            <a:r>
              <a:rPr lang="en-US" dirty="0"/>
              <a:t>Micro hardness </a:t>
            </a:r>
            <a:r>
              <a:rPr lang="en-US" dirty="0" smtClean="0"/>
              <a:t>measurement</a:t>
            </a:r>
            <a:endParaRPr lang="pl-PL" dirty="0" smtClean="0"/>
          </a:p>
          <a:p>
            <a:pPr lvl="0"/>
            <a:endParaRPr lang="pl-PL" dirty="0"/>
          </a:p>
          <a:p>
            <a:pPr lvl="0"/>
            <a:r>
              <a:rPr lang="en-US" dirty="0"/>
              <a:t>Microstructure </a:t>
            </a:r>
            <a:r>
              <a:rPr lang="en-US" dirty="0" smtClean="0"/>
              <a:t>assessment</a:t>
            </a:r>
            <a:endParaRPr lang="pl-PL" dirty="0"/>
          </a:p>
        </p:txBody>
      </p:sp>
      <p:sp>
        <p:nvSpPr>
          <p:cNvPr id="10" name="Prostokąt 9"/>
          <p:cNvSpPr/>
          <p:nvPr/>
        </p:nvSpPr>
        <p:spPr>
          <a:xfrm>
            <a:off x="1216819" y="2203123"/>
            <a:ext cx="18281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err="1" smtClean="0">
                <a:solidFill>
                  <a:srgbClr val="CD9A00"/>
                </a:solidFill>
                <a:latin typeface="Trebuchet MS" pitchFamily="34" charset="0"/>
              </a:rPr>
              <a:t>Performed</a:t>
            </a:r>
            <a:r>
              <a:rPr lang="pl-PL" dirty="0" smtClean="0">
                <a:solidFill>
                  <a:srgbClr val="CD9A00"/>
                </a:solidFill>
                <a:latin typeface="Trebuchet MS" pitchFamily="34" charset="0"/>
              </a:rPr>
              <a:t> </a:t>
            </a:r>
            <a:r>
              <a:rPr lang="pl-PL" dirty="0" err="1" smtClean="0">
                <a:solidFill>
                  <a:srgbClr val="CD9A00"/>
                </a:solidFill>
                <a:latin typeface="Trebuchet MS" pitchFamily="34" charset="0"/>
              </a:rPr>
              <a:t>tests</a:t>
            </a:r>
            <a:endParaRPr lang="pl-PL" dirty="0">
              <a:solidFill>
                <a:srgbClr val="CD9A00"/>
              </a:solidFill>
              <a:latin typeface="Trebuchet MS" pitchFamily="34" charset="0"/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3131840" y="735087"/>
            <a:ext cx="4608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  <a:t>New </a:t>
            </a:r>
            <a:r>
              <a:rPr lang="pl-PL" sz="1200" dirty="0" err="1" smtClean="0">
                <a:solidFill>
                  <a:schemeClr val="bg1">
                    <a:lumMod val="50000"/>
                  </a:schemeClr>
                </a:solidFill>
              </a:rPr>
              <a:t>advanced</a:t>
            </a: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l-PL" sz="1200" dirty="0" err="1" smtClean="0">
                <a:solidFill>
                  <a:schemeClr val="bg1">
                    <a:lumMod val="50000"/>
                  </a:schemeClr>
                </a:solidFill>
              </a:rPr>
              <a:t>layer</a:t>
            </a: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  <a:t> Al-Ti materials with </a:t>
            </a:r>
            <a:r>
              <a:rPr lang="pl-PL" sz="1200" dirty="0" err="1" smtClean="0">
                <a:solidFill>
                  <a:schemeClr val="bg1">
                    <a:lumMod val="50000"/>
                  </a:schemeClr>
                </a:solidFill>
              </a:rPr>
              <a:t>enhanced</a:t>
            </a: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l-PL" sz="1200" dirty="0" err="1" smtClean="0">
                <a:solidFill>
                  <a:schemeClr val="bg1">
                    <a:lumMod val="50000"/>
                  </a:schemeClr>
                </a:solidFill>
              </a:rPr>
              <a:t>ballistic</a:t>
            </a: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l-PL" sz="1200" dirty="0" err="1" smtClean="0">
                <a:solidFill>
                  <a:schemeClr val="bg1">
                    <a:lumMod val="50000"/>
                  </a:schemeClr>
                </a:solidFill>
              </a:rPr>
              <a:t>resistance</a:t>
            </a: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  <a:t> for </a:t>
            </a:r>
            <a:r>
              <a:rPr lang="pl-PL" sz="1200" dirty="0" err="1" smtClean="0">
                <a:solidFill>
                  <a:schemeClr val="bg1">
                    <a:lumMod val="50000"/>
                  </a:schemeClr>
                </a:solidFill>
              </a:rPr>
              <a:t>aeronautic</a:t>
            </a: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  <a:t> and </a:t>
            </a:r>
            <a:r>
              <a:rPr lang="pl-PL" sz="1200" dirty="0" err="1" smtClean="0">
                <a:solidFill>
                  <a:schemeClr val="bg1">
                    <a:lumMod val="50000"/>
                  </a:schemeClr>
                </a:solidFill>
              </a:rPr>
              <a:t>space</a:t>
            </a: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l-PL" sz="1200" dirty="0" err="1" smtClean="0">
                <a:solidFill>
                  <a:schemeClr val="bg1">
                    <a:lumMod val="50000"/>
                  </a:schemeClr>
                </a:solidFill>
              </a:rPr>
              <a:t>constructions</a:t>
            </a:r>
            <a:endParaRPr lang="pl-PL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3" name="Picture 2" descr="Z:\Dzial RnD\prezentacje\EPNM 2014 - Kraków\ncbir_logo_e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29" y="764704"/>
            <a:ext cx="2437979" cy="662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67589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pole tekstowe 6"/>
          <p:cNvSpPr txBox="1">
            <a:spLocks noChangeArrowheads="1"/>
          </p:cNvSpPr>
          <p:nvPr/>
        </p:nvSpPr>
        <p:spPr bwMode="auto">
          <a:xfrm>
            <a:off x="637752" y="1412776"/>
            <a:ext cx="605005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3600" dirty="0" err="1" smtClean="0">
                <a:solidFill>
                  <a:srgbClr val="DC1A03"/>
                </a:solidFill>
                <a:latin typeface="Trebuchet MS" pitchFamily="34" charset="0"/>
              </a:rPr>
              <a:t>Manufactured</a:t>
            </a:r>
            <a:r>
              <a:rPr lang="pl-PL" sz="3600" dirty="0" smtClean="0">
                <a:solidFill>
                  <a:srgbClr val="DC1A03"/>
                </a:solidFill>
                <a:latin typeface="Trebuchet MS" pitchFamily="34" charset="0"/>
              </a:rPr>
              <a:t> </a:t>
            </a:r>
            <a:r>
              <a:rPr lang="pl-PL" sz="3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Sample</a:t>
            </a:r>
            <a:r>
              <a:rPr lang="pl-PL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 </a:t>
            </a:r>
            <a:r>
              <a:rPr lang="pl-PL" sz="3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Plates</a:t>
            </a:r>
            <a:endParaRPr lang="pl-PL" sz="3600" dirty="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15" name="Symbol zastępczy numeru slajdu 10"/>
          <p:cNvSpPr>
            <a:spLocks noGrp="1"/>
          </p:cNvSpPr>
          <p:nvPr>
            <p:ph type="sldNum" sz="quarter" idx="12"/>
          </p:nvPr>
        </p:nvSpPr>
        <p:spPr bwMode="auto">
          <a:xfrm>
            <a:off x="8532813" y="6448425"/>
            <a:ext cx="503237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500" dirty="0" smtClean="0">
                <a:solidFill>
                  <a:schemeClr val="bg1">
                    <a:lumMod val="65000"/>
                  </a:schemeClr>
                </a:solidFill>
                <a:latin typeface="Trebuchet MS" pitchFamily="34" charset="0"/>
              </a:rPr>
              <a:t>.06</a:t>
            </a:r>
          </a:p>
        </p:txBody>
      </p:sp>
      <p:pic>
        <p:nvPicPr>
          <p:cNvPr id="5124" name="Obraz 10" descr="logo_explome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188640"/>
            <a:ext cx="16954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rostokąt 2"/>
          <p:cNvSpPr/>
          <p:nvPr/>
        </p:nvSpPr>
        <p:spPr>
          <a:xfrm>
            <a:off x="755576" y="6525344"/>
            <a:ext cx="55446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>
                <a:solidFill>
                  <a:schemeClr val="bg1"/>
                </a:solidFill>
              </a:rPr>
              <a:t>Umowa nr PBS2/A5/35/2013 z dn.24.10.2013, realizacja zadania nr 4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4514655"/>
              </p:ext>
            </p:extLst>
          </p:nvPr>
        </p:nvGraphicFramePr>
        <p:xfrm>
          <a:off x="1214825" y="2492896"/>
          <a:ext cx="6669543" cy="35283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5081"/>
                <a:gridCol w="1450027"/>
                <a:gridCol w="1060554"/>
                <a:gridCol w="1041731"/>
                <a:gridCol w="1039560"/>
                <a:gridCol w="1052590"/>
              </a:tblGrid>
              <a:tr h="4410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 err="1" smtClean="0">
                          <a:effectLst/>
                        </a:rPr>
                        <a:t>Sample</a:t>
                      </a:r>
                      <a:r>
                        <a:rPr lang="pl-PL" sz="1200" dirty="0" smtClean="0">
                          <a:effectLst/>
                        </a:rPr>
                        <a:t> </a:t>
                      </a:r>
                      <a:r>
                        <a:rPr lang="pl-PL" sz="1200" dirty="0" err="1" smtClean="0">
                          <a:effectLst/>
                        </a:rPr>
                        <a:t>number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</a:rPr>
                        <a:t>Setup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 err="1" smtClean="0">
                          <a:effectLst/>
                        </a:rPr>
                        <a:t>Explosive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H[mm]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D[m/s]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Vp[m/s]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410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32A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3+1+3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2519/1050/TiGr5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Saletrol B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30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2065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644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410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35A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3+1+3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2519/1050/TiGr5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Saletrol B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30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2065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690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410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35T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3+0,8+3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2519/TiGr2/TiGr5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Saletrol B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30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2065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690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410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53A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5+1+5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2519/1050/TiGr5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Saletrol B1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50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2050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670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410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55A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5+1+5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2519/1050/TiGr5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Saletrol B1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50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2050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808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410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55T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5+0,8+5</a:t>
                      </a:r>
                    </a:p>
                    <a:p>
                      <a:pPr marL="449580" indent="-449580"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2519/TiGr2/TiGr5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Saletrol B1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50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2050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808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410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56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5+5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2519/TiGr5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Saletrol C1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50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1910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640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" name="Prostokąt 8"/>
          <p:cNvSpPr/>
          <p:nvPr/>
        </p:nvSpPr>
        <p:spPr>
          <a:xfrm>
            <a:off x="1259632" y="2025311"/>
            <a:ext cx="25667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400" dirty="0" err="1">
                <a:solidFill>
                  <a:srgbClr val="CD9A00"/>
                </a:solidFill>
                <a:latin typeface="Trebuchet MS" pitchFamily="34" charset="0"/>
              </a:rPr>
              <a:t>i</a:t>
            </a:r>
            <a:r>
              <a:rPr lang="pl-PL" sz="1400" dirty="0" err="1" smtClean="0">
                <a:solidFill>
                  <a:srgbClr val="CD9A00"/>
                </a:solidFill>
                <a:latin typeface="Trebuchet MS" pitchFamily="34" charset="0"/>
              </a:rPr>
              <a:t>ncluding</a:t>
            </a:r>
            <a:r>
              <a:rPr lang="pl-PL" sz="1400" dirty="0" smtClean="0">
                <a:solidFill>
                  <a:srgbClr val="CD9A00"/>
                </a:solidFill>
                <a:latin typeface="Trebuchet MS" pitchFamily="34" charset="0"/>
              </a:rPr>
              <a:t> </a:t>
            </a:r>
            <a:r>
              <a:rPr lang="pl-PL" sz="1400" dirty="0" err="1" smtClean="0">
                <a:solidFill>
                  <a:srgbClr val="CD9A00"/>
                </a:solidFill>
                <a:latin typeface="Trebuchet MS" pitchFamily="34" charset="0"/>
              </a:rPr>
              <a:t>bonding</a:t>
            </a:r>
            <a:r>
              <a:rPr lang="pl-PL" sz="1400" dirty="0" smtClean="0">
                <a:solidFill>
                  <a:srgbClr val="CD9A00"/>
                </a:solidFill>
                <a:latin typeface="Trebuchet MS" pitchFamily="34" charset="0"/>
              </a:rPr>
              <a:t> </a:t>
            </a:r>
            <a:r>
              <a:rPr lang="pl-PL" sz="1400" dirty="0" err="1" smtClean="0">
                <a:solidFill>
                  <a:srgbClr val="CD9A00"/>
                </a:solidFill>
                <a:latin typeface="Trebuchet MS" pitchFamily="34" charset="0"/>
              </a:rPr>
              <a:t>parameters</a:t>
            </a:r>
            <a:endParaRPr lang="pl-PL" sz="1400" dirty="0">
              <a:solidFill>
                <a:srgbClr val="CD9A00"/>
              </a:solidFill>
              <a:latin typeface="Trebuchet MS" pitchFamily="34" charset="0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3131840" y="735087"/>
            <a:ext cx="4608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  <a:t>New </a:t>
            </a:r>
            <a:r>
              <a:rPr lang="pl-PL" sz="1200" dirty="0" err="1" smtClean="0">
                <a:solidFill>
                  <a:schemeClr val="bg1">
                    <a:lumMod val="50000"/>
                  </a:schemeClr>
                </a:solidFill>
              </a:rPr>
              <a:t>advanced</a:t>
            </a: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l-PL" sz="1200" dirty="0" err="1" smtClean="0">
                <a:solidFill>
                  <a:schemeClr val="bg1">
                    <a:lumMod val="50000"/>
                  </a:schemeClr>
                </a:solidFill>
              </a:rPr>
              <a:t>layer</a:t>
            </a: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  <a:t> Al-Ti materials with </a:t>
            </a:r>
            <a:r>
              <a:rPr lang="pl-PL" sz="1200" dirty="0" err="1" smtClean="0">
                <a:solidFill>
                  <a:schemeClr val="bg1">
                    <a:lumMod val="50000"/>
                  </a:schemeClr>
                </a:solidFill>
              </a:rPr>
              <a:t>enhanced</a:t>
            </a: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l-PL" sz="1200" dirty="0" err="1" smtClean="0">
                <a:solidFill>
                  <a:schemeClr val="bg1">
                    <a:lumMod val="50000"/>
                  </a:schemeClr>
                </a:solidFill>
              </a:rPr>
              <a:t>ballistic</a:t>
            </a: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l-PL" sz="1200" dirty="0" err="1" smtClean="0">
                <a:solidFill>
                  <a:schemeClr val="bg1">
                    <a:lumMod val="50000"/>
                  </a:schemeClr>
                </a:solidFill>
              </a:rPr>
              <a:t>resistance</a:t>
            </a: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  <a:t> for </a:t>
            </a:r>
            <a:r>
              <a:rPr lang="pl-PL" sz="1200" dirty="0" err="1" smtClean="0">
                <a:solidFill>
                  <a:schemeClr val="bg1">
                    <a:lumMod val="50000"/>
                  </a:schemeClr>
                </a:solidFill>
              </a:rPr>
              <a:t>aeronautic</a:t>
            </a: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  <a:t> and </a:t>
            </a:r>
            <a:r>
              <a:rPr lang="pl-PL" sz="1200" dirty="0" err="1" smtClean="0">
                <a:solidFill>
                  <a:schemeClr val="bg1">
                    <a:lumMod val="50000"/>
                  </a:schemeClr>
                </a:solidFill>
              </a:rPr>
              <a:t>space</a:t>
            </a: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l-PL" sz="1200" dirty="0" err="1" smtClean="0">
                <a:solidFill>
                  <a:schemeClr val="bg1">
                    <a:lumMod val="50000"/>
                  </a:schemeClr>
                </a:solidFill>
              </a:rPr>
              <a:t>constructions</a:t>
            </a:r>
            <a:endParaRPr lang="pl-PL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2" name="Picture 2" descr="Z:\Dzial RnD\prezentacje\EPNM 2014 - Kraków\ncbir_logo_e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29" y="764704"/>
            <a:ext cx="2437979" cy="662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33437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pole tekstowe 6"/>
          <p:cNvSpPr txBox="1">
            <a:spLocks noChangeArrowheads="1"/>
          </p:cNvSpPr>
          <p:nvPr/>
        </p:nvSpPr>
        <p:spPr bwMode="auto">
          <a:xfrm>
            <a:off x="637752" y="1412776"/>
            <a:ext cx="34358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3600" dirty="0" err="1" smtClean="0">
                <a:solidFill>
                  <a:srgbClr val="DC1A03"/>
                </a:solidFill>
                <a:latin typeface="Trebuchet MS" pitchFamily="34" charset="0"/>
              </a:rPr>
              <a:t>Heat</a:t>
            </a:r>
            <a:r>
              <a:rPr lang="pl-PL" sz="3600" dirty="0" smtClean="0">
                <a:solidFill>
                  <a:srgbClr val="DC1A03"/>
                </a:solidFill>
                <a:latin typeface="Trebuchet MS" pitchFamily="34" charset="0"/>
              </a:rPr>
              <a:t> </a:t>
            </a:r>
            <a:r>
              <a:rPr lang="pl-PL" sz="3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Treatment</a:t>
            </a:r>
            <a:endParaRPr lang="pl-PL" sz="3600" dirty="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15" name="Symbol zastępczy numeru slajdu 10"/>
          <p:cNvSpPr>
            <a:spLocks noGrp="1"/>
          </p:cNvSpPr>
          <p:nvPr>
            <p:ph type="sldNum" sz="quarter" idx="12"/>
          </p:nvPr>
        </p:nvSpPr>
        <p:spPr bwMode="auto">
          <a:xfrm>
            <a:off x="8532813" y="6448425"/>
            <a:ext cx="503237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500" dirty="0" smtClean="0">
                <a:solidFill>
                  <a:schemeClr val="bg1">
                    <a:lumMod val="65000"/>
                  </a:schemeClr>
                </a:solidFill>
                <a:latin typeface="Trebuchet MS" pitchFamily="34" charset="0"/>
              </a:rPr>
              <a:t>.07</a:t>
            </a:r>
          </a:p>
        </p:txBody>
      </p:sp>
      <p:pic>
        <p:nvPicPr>
          <p:cNvPr id="5124" name="Obraz 10" descr="logo_explome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188640"/>
            <a:ext cx="16954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rostokąt 2"/>
          <p:cNvSpPr/>
          <p:nvPr/>
        </p:nvSpPr>
        <p:spPr>
          <a:xfrm>
            <a:off x="755576" y="6525344"/>
            <a:ext cx="55446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>
                <a:solidFill>
                  <a:schemeClr val="bg1"/>
                </a:solidFill>
              </a:rPr>
              <a:t>Umowa nr PBS2/A5/35/2013 z dn.24.10.2013, realizacja zadania nr 4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1547664" y="2276872"/>
            <a:ext cx="626469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rgbClr val="FF860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lvl="1" indent="-285750">
              <a:buFont typeface="Arial" panose="020B0604020202020204" pitchFamily="34" charset="0"/>
              <a:buChar char="•"/>
              <a:defRPr sz="1400">
                <a:solidFill>
                  <a:srgbClr val="FF8600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</a:lstStyle>
          <a:p>
            <a:r>
              <a:rPr lang="pl-PL" b="1" dirty="0" smtClean="0">
                <a:solidFill>
                  <a:schemeClr val="tx1"/>
                </a:solidFill>
              </a:rPr>
              <a:t>HT1</a:t>
            </a:r>
            <a:r>
              <a:rPr lang="pl-PL" dirty="0" smtClean="0"/>
              <a:t> - </a:t>
            </a:r>
            <a:r>
              <a:rPr lang="en-US" dirty="0" smtClean="0"/>
              <a:t>Annealing </a:t>
            </a:r>
            <a:r>
              <a:rPr lang="en-US" dirty="0"/>
              <a:t>in 530 deg. C for 0,5 hours and cooling in air (C signing</a:t>
            </a:r>
            <a:r>
              <a:rPr lang="en-US" dirty="0" smtClean="0"/>
              <a:t>)</a:t>
            </a:r>
            <a:endParaRPr lang="pl-PL" dirty="0"/>
          </a:p>
          <a:p>
            <a:endParaRPr lang="pl-PL" dirty="0"/>
          </a:p>
          <a:p>
            <a:r>
              <a:rPr lang="pl-PL" b="1" dirty="0" smtClean="0">
                <a:solidFill>
                  <a:schemeClr val="tx1"/>
                </a:solidFill>
              </a:rPr>
              <a:t>HT2</a:t>
            </a:r>
            <a:r>
              <a:rPr lang="pl-PL" dirty="0" smtClean="0"/>
              <a:t> - </a:t>
            </a:r>
            <a:r>
              <a:rPr lang="en-US" dirty="0" smtClean="0"/>
              <a:t>Annealing </a:t>
            </a:r>
            <a:r>
              <a:rPr lang="en-US" dirty="0"/>
              <a:t>in 530 deg. C for 0,5 hours and cooling in water, ageing in 150 deg. C for 10 hours, cold </a:t>
            </a:r>
            <a:r>
              <a:rPr lang="pl-PL" dirty="0" smtClean="0"/>
              <a:t>rolling </a:t>
            </a:r>
            <a:r>
              <a:rPr lang="en-US" dirty="0" smtClean="0"/>
              <a:t>with </a:t>
            </a:r>
            <a:r>
              <a:rPr lang="en-US" dirty="0"/>
              <a:t>15</a:t>
            </a:r>
            <a:r>
              <a:rPr lang="en-US" dirty="0" smtClean="0"/>
              <a:t>%</a:t>
            </a:r>
            <a:r>
              <a:rPr lang="pl-PL" dirty="0" smtClean="0"/>
              <a:t> </a:t>
            </a:r>
            <a:r>
              <a:rPr lang="pl-PL" dirty="0" err="1" smtClean="0"/>
              <a:t>mechanical</a:t>
            </a:r>
            <a:r>
              <a:rPr lang="en-US" dirty="0" smtClean="0"/>
              <a:t> </a:t>
            </a:r>
            <a:r>
              <a:rPr lang="en-US" dirty="0"/>
              <a:t>reduction of the Al </a:t>
            </a:r>
            <a:r>
              <a:rPr lang="en-US" dirty="0" smtClean="0"/>
              <a:t>layer</a:t>
            </a:r>
            <a:r>
              <a:rPr lang="pl-PL" dirty="0"/>
              <a:t> (</a:t>
            </a:r>
            <a:r>
              <a:rPr lang="pl-PL" dirty="0" err="1"/>
              <a:t>signing</a:t>
            </a:r>
            <a:r>
              <a:rPr lang="pl-PL" dirty="0"/>
              <a:t> </a:t>
            </a:r>
            <a:r>
              <a:rPr lang="pl-PL" dirty="0" smtClean="0"/>
              <a:t>C1)</a:t>
            </a:r>
          </a:p>
          <a:p>
            <a:endParaRPr lang="pl-PL" dirty="0" smtClean="0"/>
          </a:p>
          <a:p>
            <a:r>
              <a:rPr lang="pl-PL" b="1" dirty="0" smtClean="0">
                <a:solidFill>
                  <a:schemeClr val="tx1"/>
                </a:solidFill>
              </a:rPr>
              <a:t>HT3</a:t>
            </a:r>
            <a:r>
              <a:rPr lang="pl-PL" dirty="0" smtClean="0"/>
              <a:t> – </a:t>
            </a:r>
            <a:r>
              <a:rPr lang="en-US" dirty="0"/>
              <a:t>Annealing in 530 deg. C for 0,5 hours and cooling in </a:t>
            </a:r>
            <a:r>
              <a:rPr lang="en-US" dirty="0" smtClean="0"/>
              <a:t>water</a:t>
            </a:r>
            <a:r>
              <a:rPr lang="pl-PL" dirty="0" smtClean="0"/>
              <a:t> </a:t>
            </a:r>
          </a:p>
          <a:p>
            <a:endParaRPr lang="pl-PL" dirty="0" smtClean="0"/>
          </a:p>
          <a:p>
            <a:r>
              <a:rPr lang="pl-PL" b="1" dirty="0" smtClean="0">
                <a:solidFill>
                  <a:schemeClr val="tx1"/>
                </a:solidFill>
              </a:rPr>
              <a:t>HT4</a:t>
            </a:r>
            <a:r>
              <a:rPr lang="pl-PL" dirty="0" smtClean="0"/>
              <a:t> - </a:t>
            </a:r>
            <a:r>
              <a:rPr lang="pl-PL" dirty="0" err="1" smtClean="0"/>
              <a:t>Annealing</a:t>
            </a:r>
            <a:r>
              <a:rPr lang="pl-PL" dirty="0" smtClean="0"/>
              <a:t> </a:t>
            </a:r>
            <a:r>
              <a:rPr lang="pl-PL" dirty="0"/>
              <a:t>in 420 </a:t>
            </a:r>
            <a:r>
              <a:rPr lang="pl-PL" dirty="0" err="1"/>
              <a:t>deg</a:t>
            </a:r>
            <a:r>
              <a:rPr lang="pl-PL" dirty="0"/>
              <a:t>. </a:t>
            </a:r>
            <a:r>
              <a:rPr lang="en-US" dirty="0"/>
              <a:t>C for 1 hour, cooling in </a:t>
            </a:r>
            <a:r>
              <a:rPr lang="en-US" dirty="0" smtClean="0"/>
              <a:t>air</a:t>
            </a:r>
            <a:r>
              <a:rPr lang="pl-PL" dirty="0" smtClean="0"/>
              <a:t> (</a:t>
            </a:r>
            <a:r>
              <a:rPr lang="pl-PL" dirty="0" err="1" smtClean="0"/>
              <a:t>signing</a:t>
            </a:r>
            <a:r>
              <a:rPr lang="pl-PL" dirty="0" smtClean="0"/>
              <a:t> C2).</a:t>
            </a:r>
            <a:endParaRPr lang="pl-PL" dirty="0"/>
          </a:p>
          <a:p>
            <a:endParaRPr lang="pl-PL" dirty="0"/>
          </a:p>
          <a:p>
            <a:pPr lvl="1"/>
            <a:endParaRPr lang="pl-PL" dirty="0"/>
          </a:p>
        </p:txBody>
      </p:sp>
      <p:sp>
        <p:nvSpPr>
          <p:cNvPr id="10" name="Prostokąt 9"/>
          <p:cNvSpPr/>
          <p:nvPr/>
        </p:nvSpPr>
        <p:spPr>
          <a:xfrm>
            <a:off x="3131840" y="735087"/>
            <a:ext cx="4608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  <a:t>New </a:t>
            </a:r>
            <a:r>
              <a:rPr lang="pl-PL" sz="1200" dirty="0" err="1" smtClean="0">
                <a:solidFill>
                  <a:schemeClr val="bg1">
                    <a:lumMod val="50000"/>
                  </a:schemeClr>
                </a:solidFill>
              </a:rPr>
              <a:t>advanced</a:t>
            </a: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l-PL" sz="1200" dirty="0" err="1" smtClean="0">
                <a:solidFill>
                  <a:schemeClr val="bg1">
                    <a:lumMod val="50000"/>
                  </a:schemeClr>
                </a:solidFill>
              </a:rPr>
              <a:t>layer</a:t>
            </a: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  <a:t> Al-Ti materials with </a:t>
            </a:r>
            <a:r>
              <a:rPr lang="pl-PL" sz="1200" dirty="0" err="1" smtClean="0">
                <a:solidFill>
                  <a:schemeClr val="bg1">
                    <a:lumMod val="50000"/>
                  </a:schemeClr>
                </a:solidFill>
              </a:rPr>
              <a:t>enhanced</a:t>
            </a: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l-PL" sz="1200" dirty="0" err="1" smtClean="0">
                <a:solidFill>
                  <a:schemeClr val="bg1">
                    <a:lumMod val="50000"/>
                  </a:schemeClr>
                </a:solidFill>
              </a:rPr>
              <a:t>ballistic</a:t>
            </a: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l-PL" sz="1200" dirty="0" err="1" smtClean="0">
                <a:solidFill>
                  <a:schemeClr val="bg1">
                    <a:lumMod val="50000"/>
                  </a:schemeClr>
                </a:solidFill>
              </a:rPr>
              <a:t>resistance</a:t>
            </a: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  <a:t> for </a:t>
            </a:r>
            <a:r>
              <a:rPr lang="pl-PL" sz="1200" dirty="0" err="1" smtClean="0">
                <a:solidFill>
                  <a:schemeClr val="bg1">
                    <a:lumMod val="50000"/>
                  </a:schemeClr>
                </a:solidFill>
              </a:rPr>
              <a:t>aeronautic</a:t>
            </a: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  <a:t> and </a:t>
            </a:r>
            <a:r>
              <a:rPr lang="pl-PL" sz="1200" dirty="0" err="1" smtClean="0">
                <a:solidFill>
                  <a:schemeClr val="bg1">
                    <a:lumMod val="50000"/>
                  </a:schemeClr>
                </a:solidFill>
              </a:rPr>
              <a:t>space</a:t>
            </a: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l-PL" sz="1200" dirty="0" err="1" smtClean="0">
                <a:solidFill>
                  <a:schemeClr val="bg1">
                    <a:lumMod val="50000"/>
                  </a:schemeClr>
                </a:solidFill>
              </a:rPr>
              <a:t>constructions</a:t>
            </a:r>
            <a:endParaRPr lang="pl-PL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2" name="Picture 2" descr="Z:\Dzial RnD\prezentacje\EPNM 2014 - Kraków\ncbir_logo_e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29" y="764704"/>
            <a:ext cx="2437979" cy="662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19924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pole tekstowe 6"/>
          <p:cNvSpPr txBox="1">
            <a:spLocks noChangeArrowheads="1"/>
          </p:cNvSpPr>
          <p:nvPr/>
        </p:nvSpPr>
        <p:spPr bwMode="auto">
          <a:xfrm>
            <a:off x="637752" y="1412776"/>
            <a:ext cx="674428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3600" dirty="0" err="1" smtClean="0">
                <a:solidFill>
                  <a:srgbClr val="DC1A03"/>
                </a:solidFill>
                <a:latin typeface="Trebuchet MS" pitchFamily="34" charset="0"/>
              </a:rPr>
              <a:t>Microstructural</a:t>
            </a:r>
            <a:r>
              <a:rPr lang="pl-PL" sz="3600" dirty="0" smtClean="0">
                <a:solidFill>
                  <a:srgbClr val="DC1A03"/>
                </a:solidFill>
                <a:latin typeface="Trebuchet MS" pitchFamily="34" charset="0"/>
              </a:rPr>
              <a:t> </a:t>
            </a:r>
            <a:r>
              <a:rPr lang="pl-PL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Test </a:t>
            </a:r>
            <a:r>
              <a:rPr lang="pl-PL" sz="3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Assessment</a:t>
            </a:r>
            <a:endParaRPr lang="pl-PL" sz="3600" dirty="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15" name="Symbol zastępczy numeru slajdu 10"/>
          <p:cNvSpPr>
            <a:spLocks noGrp="1"/>
          </p:cNvSpPr>
          <p:nvPr>
            <p:ph type="sldNum" sz="quarter" idx="12"/>
          </p:nvPr>
        </p:nvSpPr>
        <p:spPr bwMode="auto">
          <a:xfrm>
            <a:off x="8532813" y="6448425"/>
            <a:ext cx="503237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500" dirty="0" smtClean="0">
                <a:solidFill>
                  <a:schemeClr val="bg1">
                    <a:lumMod val="65000"/>
                  </a:schemeClr>
                </a:solidFill>
                <a:latin typeface="Trebuchet MS" pitchFamily="34" charset="0"/>
              </a:rPr>
              <a:t>.08</a:t>
            </a:r>
          </a:p>
        </p:txBody>
      </p:sp>
      <p:pic>
        <p:nvPicPr>
          <p:cNvPr id="5124" name="Obraz 10" descr="logo_explome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188640"/>
            <a:ext cx="16954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rostokąt 2"/>
          <p:cNvSpPr/>
          <p:nvPr/>
        </p:nvSpPr>
        <p:spPr>
          <a:xfrm>
            <a:off x="755576" y="6525344"/>
            <a:ext cx="55446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>
                <a:solidFill>
                  <a:schemeClr val="bg1"/>
                </a:solidFill>
              </a:rPr>
              <a:t>Umowa nr PBS2/A5/35/2013 z dn.24.10.2013, realizacja zadania nr 4</a:t>
            </a:r>
          </a:p>
        </p:txBody>
      </p:sp>
      <p:sp>
        <p:nvSpPr>
          <p:cNvPr id="10" name="Prostokąt 9"/>
          <p:cNvSpPr/>
          <p:nvPr/>
        </p:nvSpPr>
        <p:spPr>
          <a:xfrm>
            <a:off x="1216819" y="2203123"/>
            <a:ext cx="5643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err="1" smtClean="0">
                <a:solidFill>
                  <a:srgbClr val="CD9A00"/>
                </a:solidFill>
                <a:latin typeface="Trebuchet MS" pitchFamily="34" charset="0"/>
              </a:rPr>
              <a:t>Sample</a:t>
            </a:r>
            <a:r>
              <a:rPr lang="pl-PL" dirty="0" smtClean="0">
                <a:solidFill>
                  <a:srgbClr val="CD9A00"/>
                </a:solidFill>
                <a:latin typeface="Trebuchet MS" pitchFamily="34" charset="0"/>
              </a:rPr>
              <a:t> </a:t>
            </a:r>
            <a:r>
              <a:rPr lang="pl-PL" dirty="0" err="1" smtClean="0">
                <a:solidFill>
                  <a:srgbClr val="CD9A00"/>
                </a:solidFill>
                <a:latin typeface="Trebuchet MS" pitchFamily="34" charset="0"/>
              </a:rPr>
              <a:t>plate</a:t>
            </a:r>
            <a:r>
              <a:rPr lang="pl-PL" dirty="0" smtClean="0">
                <a:solidFill>
                  <a:srgbClr val="CD9A00"/>
                </a:solidFill>
                <a:latin typeface="Trebuchet MS" pitchFamily="34" charset="0"/>
              </a:rPr>
              <a:t> 32A with Al1050 </a:t>
            </a:r>
            <a:r>
              <a:rPr lang="pl-PL" dirty="0" err="1" smtClean="0">
                <a:solidFill>
                  <a:srgbClr val="CD9A00"/>
                </a:solidFill>
                <a:latin typeface="Trebuchet MS" pitchFamily="34" charset="0"/>
              </a:rPr>
              <a:t>interlayer</a:t>
            </a:r>
            <a:r>
              <a:rPr lang="pl-PL" dirty="0" smtClean="0">
                <a:solidFill>
                  <a:srgbClr val="CD9A00"/>
                </a:solidFill>
                <a:latin typeface="Trebuchet MS" pitchFamily="34" charset="0"/>
              </a:rPr>
              <a:t> – SEM image</a:t>
            </a:r>
            <a:endParaRPr lang="pl-PL" dirty="0">
              <a:solidFill>
                <a:srgbClr val="CD9A00"/>
              </a:solidFill>
              <a:latin typeface="Trebuchet MS" pitchFamily="34" charset="0"/>
            </a:endParaRPr>
          </a:p>
        </p:txBody>
      </p:sp>
      <p:pic>
        <p:nvPicPr>
          <p:cNvPr id="410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708920"/>
            <a:ext cx="4570400" cy="34278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13" name="Pole tekstowe 2"/>
          <p:cNvSpPr txBox="1">
            <a:spLocks noChangeArrowheads="1"/>
          </p:cNvSpPr>
          <p:nvPr/>
        </p:nvSpPr>
        <p:spPr bwMode="auto">
          <a:xfrm>
            <a:off x="2483768" y="3933056"/>
            <a:ext cx="557958" cy="51154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Al</a:t>
            </a:r>
            <a:endParaRPr kumimoji="0" lang="pl-PL" altLang="pl-PL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1050</a:t>
            </a:r>
            <a:endParaRPr kumimoji="0" lang="pl-PL" alt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5436096" y="4002267"/>
            <a:ext cx="595126" cy="4491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Ti Gr5</a:t>
            </a:r>
            <a:endParaRPr kumimoji="0" lang="pl-PL" alt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4499992" y="3212976"/>
            <a:ext cx="1010628" cy="49605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Intermetallic</a:t>
            </a:r>
            <a:r>
              <a:rPr kumimoji="0" lang="pl-PL" altLang="pl-P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pl-PL" altLang="pl-PL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layer</a:t>
            </a:r>
            <a:endParaRPr kumimoji="0" lang="pl-PL" alt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AutoShape 12"/>
          <p:cNvSpPr>
            <a:spLocks noChangeArrowheads="1"/>
          </p:cNvSpPr>
          <p:nvPr/>
        </p:nvSpPr>
        <p:spPr bwMode="auto">
          <a:xfrm>
            <a:off x="3888532" y="3341009"/>
            <a:ext cx="467444" cy="239985"/>
          </a:xfrm>
          <a:prstGeom prst="leftArrow">
            <a:avLst>
              <a:gd name="adj1" fmla="val 50000"/>
              <a:gd name="adj2" fmla="val 98864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20" name="Prostokąt 19"/>
          <p:cNvSpPr/>
          <p:nvPr/>
        </p:nvSpPr>
        <p:spPr>
          <a:xfrm>
            <a:off x="3131840" y="735087"/>
            <a:ext cx="4608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  <a:t>New </a:t>
            </a:r>
            <a:r>
              <a:rPr lang="pl-PL" sz="1200" dirty="0" err="1" smtClean="0">
                <a:solidFill>
                  <a:schemeClr val="bg1">
                    <a:lumMod val="50000"/>
                  </a:schemeClr>
                </a:solidFill>
              </a:rPr>
              <a:t>advanced</a:t>
            </a: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l-PL" sz="1200" dirty="0" err="1" smtClean="0">
                <a:solidFill>
                  <a:schemeClr val="bg1">
                    <a:lumMod val="50000"/>
                  </a:schemeClr>
                </a:solidFill>
              </a:rPr>
              <a:t>layer</a:t>
            </a: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  <a:t> Al-Ti materials with </a:t>
            </a:r>
            <a:r>
              <a:rPr lang="pl-PL" sz="1200" dirty="0" err="1" smtClean="0">
                <a:solidFill>
                  <a:schemeClr val="bg1">
                    <a:lumMod val="50000"/>
                  </a:schemeClr>
                </a:solidFill>
              </a:rPr>
              <a:t>enhanced</a:t>
            </a: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l-PL" sz="1200" dirty="0" err="1" smtClean="0">
                <a:solidFill>
                  <a:schemeClr val="bg1">
                    <a:lumMod val="50000"/>
                  </a:schemeClr>
                </a:solidFill>
              </a:rPr>
              <a:t>ballistic</a:t>
            </a: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l-PL" sz="1200" dirty="0" err="1" smtClean="0">
                <a:solidFill>
                  <a:schemeClr val="bg1">
                    <a:lumMod val="50000"/>
                  </a:schemeClr>
                </a:solidFill>
              </a:rPr>
              <a:t>resistance</a:t>
            </a: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  <a:t> for </a:t>
            </a:r>
            <a:r>
              <a:rPr lang="pl-PL" sz="1200" dirty="0" err="1" smtClean="0">
                <a:solidFill>
                  <a:schemeClr val="bg1">
                    <a:lumMod val="50000"/>
                  </a:schemeClr>
                </a:solidFill>
              </a:rPr>
              <a:t>aeronautic</a:t>
            </a: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  <a:t> and </a:t>
            </a:r>
            <a:r>
              <a:rPr lang="pl-PL" sz="1200" dirty="0" err="1" smtClean="0">
                <a:solidFill>
                  <a:schemeClr val="bg1">
                    <a:lumMod val="50000"/>
                  </a:schemeClr>
                </a:solidFill>
              </a:rPr>
              <a:t>space</a:t>
            </a: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l-PL" sz="1200" dirty="0" err="1" smtClean="0">
                <a:solidFill>
                  <a:schemeClr val="bg1">
                    <a:lumMod val="50000"/>
                  </a:schemeClr>
                </a:solidFill>
              </a:rPr>
              <a:t>constructions</a:t>
            </a:r>
            <a:endParaRPr lang="pl-PL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1" name="Picture 2" descr="Z:\Dzial RnD\prezentacje\EPNM 2014 - Kraków\ncbir_logo_e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29" y="764704"/>
            <a:ext cx="2437979" cy="662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45082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10" grpId="0"/>
      <p:bldP spid="13" grpId="0" animBg="1"/>
      <p:bldP spid="14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 smtClean="0">
            <a:solidFill>
              <a:srgbClr val="FF8600"/>
            </a:solidFill>
            <a:latin typeface="Kuba Reczny 2005" pitchFamily="2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8492</TotalTime>
  <Words>1341</Words>
  <Application>Microsoft Office PowerPoint</Application>
  <PresentationFormat>Pokaz na ekranie (4:3)</PresentationFormat>
  <Paragraphs>338</Paragraphs>
  <Slides>20</Slides>
  <Notes>20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1" baseType="lpstr"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o</dc:creator>
  <cp:lastModifiedBy>Krzysiek</cp:lastModifiedBy>
  <cp:revision>871</cp:revision>
  <dcterms:created xsi:type="dcterms:W3CDTF">2011-04-07T12:58:47Z</dcterms:created>
  <dcterms:modified xsi:type="dcterms:W3CDTF">2014-05-24T10:02:48Z</dcterms:modified>
</cp:coreProperties>
</file>